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325">
          <p15:clr>
            <a:srgbClr val="A4A3A4"/>
          </p15:clr>
        </p15:guide>
        <p15:guide id="4" pos="7355">
          <p15:clr>
            <a:srgbClr val="A4A3A4"/>
          </p15:clr>
        </p15:guide>
        <p15:guide id="5" orient="horz" pos="346">
          <p15:clr>
            <a:srgbClr val="A4A3A4"/>
          </p15:clr>
        </p15:guide>
        <p15:guide id="6" orient="horz" pos="3952">
          <p15:clr>
            <a:srgbClr val="A4A3A4"/>
          </p15:clr>
        </p15:guide>
        <p15:guide id="7" pos="4747">
          <p15:clr>
            <a:srgbClr val="A4A3A4"/>
          </p15:clr>
        </p15:guide>
        <p15:guide id="8" pos="2933">
          <p15:clr>
            <a:srgbClr val="F26B43"/>
          </p15:clr>
        </p15:guide>
        <p15:guide id="9" orient="horz" pos="1661">
          <p15:clr>
            <a:srgbClr val="F26B43"/>
          </p15:clr>
        </p15:guide>
        <p15:guide id="10" orient="horz" pos="2659">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C450A3-F62A-489B-82D9-7C1ABDF4F425}">
  <a:tblStyle styleId="{10C450A3-F62A-489B-82D9-7C1ABDF4F42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a:tcStyle>
        <a:fill>
          <a:solidFill>
            <a:srgbClr val="CAD4EA"/>
          </a:solidFill>
        </a:fill>
      </a:tcStyle>
    </a:band1H>
    <a:band2H>
      <a:tcTxStyle/>
    </a:band2H>
    <a:band1V>
      <a:tcTxStyle/>
      <a:tcStyle>
        <a:fill>
          <a:solidFill>
            <a:srgbClr val="CA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25"/>
        <p:guide pos="7355"/>
        <p:guide pos="346" orient="horz"/>
        <p:guide pos="3952" orient="horz"/>
        <p:guide pos="4747"/>
        <p:guide pos="2933"/>
        <p:guide pos="1661" orient="horz"/>
        <p:guide pos="265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slide" Target="slides/slide36.xml"/><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3" name="Shape 5093"/>
        <p:cNvGrpSpPr/>
        <p:nvPr/>
      </p:nvGrpSpPr>
      <p:grpSpPr>
        <a:xfrm>
          <a:off x="0" y="0"/>
          <a:ext cx="0" cy="0"/>
          <a:chOff x="0" y="0"/>
          <a:chExt cx="0" cy="0"/>
        </a:xfrm>
      </p:grpSpPr>
      <p:sp>
        <p:nvSpPr>
          <p:cNvPr id="5094" name="Google Shape;5094;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5" name="Google Shape;5095;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6" name="Google Shape;5096;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7" name="Google Shape;5097;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5098" name="Google Shape;5098;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99" name="Google Shape;5099;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6" name="Shape 5506"/>
        <p:cNvGrpSpPr/>
        <p:nvPr/>
      </p:nvGrpSpPr>
      <p:grpSpPr>
        <a:xfrm>
          <a:off x="0" y="0"/>
          <a:ext cx="0" cy="0"/>
          <a:chOff x="0" y="0"/>
          <a:chExt cx="0" cy="0"/>
        </a:xfrm>
      </p:grpSpPr>
      <p:sp>
        <p:nvSpPr>
          <p:cNvPr id="5507" name="Google Shape;55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8" name="Google Shape;550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9" name="Google Shape;5509;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6" name="Shape 5646"/>
        <p:cNvGrpSpPr/>
        <p:nvPr/>
      </p:nvGrpSpPr>
      <p:grpSpPr>
        <a:xfrm>
          <a:off x="0" y="0"/>
          <a:ext cx="0" cy="0"/>
          <a:chOff x="0" y="0"/>
          <a:chExt cx="0" cy="0"/>
        </a:xfrm>
      </p:grpSpPr>
      <p:sp>
        <p:nvSpPr>
          <p:cNvPr id="5647" name="Google Shape;56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8" name="Google Shape;564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9" name="Google Shape;5649;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4" name="Shape 5654"/>
        <p:cNvGrpSpPr/>
        <p:nvPr/>
      </p:nvGrpSpPr>
      <p:grpSpPr>
        <a:xfrm>
          <a:off x="0" y="0"/>
          <a:ext cx="0" cy="0"/>
          <a:chOff x="0" y="0"/>
          <a:chExt cx="0" cy="0"/>
        </a:xfrm>
      </p:grpSpPr>
      <p:sp>
        <p:nvSpPr>
          <p:cNvPr id="5655" name="Google Shape;565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6" name="Google Shape;5656;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7" name="Google Shape;5657;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1" name="Shape 5661"/>
        <p:cNvGrpSpPr/>
        <p:nvPr/>
      </p:nvGrpSpPr>
      <p:grpSpPr>
        <a:xfrm>
          <a:off x="0" y="0"/>
          <a:ext cx="0" cy="0"/>
          <a:chOff x="0" y="0"/>
          <a:chExt cx="0" cy="0"/>
        </a:xfrm>
      </p:grpSpPr>
      <p:sp>
        <p:nvSpPr>
          <p:cNvPr id="5662" name="Google Shape;566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3" name="Google Shape;566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4" name="Google Shape;5664;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8" name="Shape 5668"/>
        <p:cNvGrpSpPr/>
        <p:nvPr/>
      </p:nvGrpSpPr>
      <p:grpSpPr>
        <a:xfrm>
          <a:off x="0" y="0"/>
          <a:ext cx="0" cy="0"/>
          <a:chOff x="0" y="0"/>
          <a:chExt cx="0" cy="0"/>
        </a:xfrm>
      </p:grpSpPr>
      <p:sp>
        <p:nvSpPr>
          <p:cNvPr id="5669" name="Google Shape;56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0" name="Google Shape;567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1" name="Google Shape;5671;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5" name="Shape 5675"/>
        <p:cNvGrpSpPr/>
        <p:nvPr/>
      </p:nvGrpSpPr>
      <p:grpSpPr>
        <a:xfrm>
          <a:off x="0" y="0"/>
          <a:ext cx="0" cy="0"/>
          <a:chOff x="0" y="0"/>
          <a:chExt cx="0" cy="0"/>
        </a:xfrm>
      </p:grpSpPr>
      <p:sp>
        <p:nvSpPr>
          <p:cNvPr id="5676" name="Google Shape;567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7" name="Google Shape;5677;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8" name="Google Shape;5678;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9" name="Shape 5699"/>
        <p:cNvGrpSpPr/>
        <p:nvPr/>
      </p:nvGrpSpPr>
      <p:grpSpPr>
        <a:xfrm>
          <a:off x="0" y="0"/>
          <a:ext cx="0" cy="0"/>
          <a:chOff x="0" y="0"/>
          <a:chExt cx="0" cy="0"/>
        </a:xfrm>
      </p:grpSpPr>
      <p:sp>
        <p:nvSpPr>
          <p:cNvPr id="5700" name="Google Shape;57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1" name="Google Shape;570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2" name="Google Shape;570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0" name="Shape 5730"/>
        <p:cNvGrpSpPr/>
        <p:nvPr/>
      </p:nvGrpSpPr>
      <p:grpSpPr>
        <a:xfrm>
          <a:off x="0" y="0"/>
          <a:ext cx="0" cy="0"/>
          <a:chOff x="0" y="0"/>
          <a:chExt cx="0" cy="0"/>
        </a:xfrm>
      </p:grpSpPr>
      <p:sp>
        <p:nvSpPr>
          <p:cNvPr id="5731" name="Google Shape;57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2" name="Google Shape;573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3" name="Google Shape;573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7" name="Shape 5737"/>
        <p:cNvGrpSpPr/>
        <p:nvPr/>
      </p:nvGrpSpPr>
      <p:grpSpPr>
        <a:xfrm>
          <a:off x="0" y="0"/>
          <a:ext cx="0" cy="0"/>
          <a:chOff x="0" y="0"/>
          <a:chExt cx="0" cy="0"/>
        </a:xfrm>
      </p:grpSpPr>
      <p:sp>
        <p:nvSpPr>
          <p:cNvPr id="5738" name="Google Shape;57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9" name="Google Shape;5739;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0" name="Google Shape;5740;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6" name="Shape 5746"/>
        <p:cNvGrpSpPr/>
        <p:nvPr/>
      </p:nvGrpSpPr>
      <p:grpSpPr>
        <a:xfrm>
          <a:off x="0" y="0"/>
          <a:ext cx="0" cy="0"/>
          <a:chOff x="0" y="0"/>
          <a:chExt cx="0" cy="0"/>
        </a:xfrm>
      </p:grpSpPr>
      <p:sp>
        <p:nvSpPr>
          <p:cNvPr id="5747" name="Google Shape;57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8" name="Google Shape;5748;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9" name="Google Shape;5749;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3" name="Shape 5753"/>
        <p:cNvGrpSpPr/>
        <p:nvPr/>
      </p:nvGrpSpPr>
      <p:grpSpPr>
        <a:xfrm>
          <a:off x="0" y="0"/>
          <a:ext cx="0" cy="0"/>
          <a:chOff x="0" y="0"/>
          <a:chExt cx="0" cy="0"/>
        </a:xfrm>
      </p:grpSpPr>
      <p:sp>
        <p:nvSpPr>
          <p:cNvPr id="5754" name="Google Shape;575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5" name="Google Shape;5755;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6" name="Google Shape;5756;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3" name="Google Shape;5523;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4" name="Google Shape;5524;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0" name="Shape 5760"/>
        <p:cNvGrpSpPr/>
        <p:nvPr/>
      </p:nvGrpSpPr>
      <p:grpSpPr>
        <a:xfrm>
          <a:off x="0" y="0"/>
          <a:ext cx="0" cy="0"/>
          <a:chOff x="0" y="0"/>
          <a:chExt cx="0" cy="0"/>
        </a:xfrm>
      </p:grpSpPr>
      <p:sp>
        <p:nvSpPr>
          <p:cNvPr id="5761" name="Google Shape;57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2" name="Google Shape;5762;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3" name="Google Shape;5763;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7" name="Shape 5767"/>
        <p:cNvGrpSpPr/>
        <p:nvPr/>
      </p:nvGrpSpPr>
      <p:grpSpPr>
        <a:xfrm>
          <a:off x="0" y="0"/>
          <a:ext cx="0" cy="0"/>
          <a:chOff x="0" y="0"/>
          <a:chExt cx="0" cy="0"/>
        </a:xfrm>
      </p:grpSpPr>
      <p:sp>
        <p:nvSpPr>
          <p:cNvPr id="5768" name="Google Shape;5768;p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9" name="Google Shape;57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4" name="Shape 5774"/>
        <p:cNvGrpSpPr/>
        <p:nvPr/>
      </p:nvGrpSpPr>
      <p:grpSpPr>
        <a:xfrm>
          <a:off x="0" y="0"/>
          <a:ext cx="0" cy="0"/>
          <a:chOff x="0" y="0"/>
          <a:chExt cx="0" cy="0"/>
        </a:xfrm>
      </p:grpSpPr>
      <p:sp>
        <p:nvSpPr>
          <p:cNvPr id="5775" name="Google Shape;5775;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6" name="Google Shape;57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8" name="Shape 5808"/>
        <p:cNvGrpSpPr/>
        <p:nvPr/>
      </p:nvGrpSpPr>
      <p:grpSpPr>
        <a:xfrm>
          <a:off x="0" y="0"/>
          <a:ext cx="0" cy="0"/>
          <a:chOff x="0" y="0"/>
          <a:chExt cx="0" cy="0"/>
        </a:xfrm>
      </p:grpSpPr>
      <p:sp>
        <p:nvSpPr>
          <p:cNvPr id="5809" name="Google Shape;5809;p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0" name="Google Shape;581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4" name="Shape 5814"/>
        <p:cNvGrpSpPr/>
        <p:nvPr/>
      </p:nvGrpSpPr>
      <p:grpSpPr>
        <a:xfrm>
          <a:off x="0" y="0"/>
          <a:ext cx="0" cy="0"/>
          <a:chOff x="0" y="0"/>
          <a:chExt cx="0" cy="0"/>
        </a:xfrm>
      </p:grpSpPr>
      <p:sp>
        <p:nvSpPr>
          <p:cNvPr id="5815" name="Google Shape;5815;p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6" name="Google Shape;58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2" name="Shape 5822"/>
        <p:cNvGrpSpPr/>
        <p:nvPr/>
      </p:nvGrpSpPr>
      <p:grpSpPr>
        <a:xfrm>
          <a:off x="0" y="0"/>
          <a:ext cx="0" cy="0"/>
          <a:chOff x="0" y="0"/>
          <a:chExt cx="0" cy="0"/>
        </a:xfrm>
      </p:grpSpPr>
      <p:sp>
        <p:nvSpPr>
          <p:cNvPr id="5823" name="Google Shape;58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4" name="Google Shape;5824;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solidFill>
                  <a:srgbClr val="C00000"/>
                </a:solidFill>
              </a:rPr>
              <a:t>招手站牌頂板歪斜</a:t>
            </a:r>
            <a:endParaRPr>
              <a:solidFill>
                <a:srgbClr val="C00000"/>
              </a:solidFill>
            </a:endParaRPr>
          </a:p>
          <a:p>
            <a:pPr indent="0" lvl="0" marL="0" rtl="0" algn="l">
              <a:spcBef>
                <a:spcPts val="0"/>
              </a:spcBef>
              <a:spcAft>
                <a:spcPts val="0"/>
              </a:spcAft>
              <a:buNone/>
            </a:pPr>
            <a:r>
              <a:rPr lang="zh-TW">
                <a:solidFill>
                  <a:srgbClr val="C00000"/>
                </a:solidFill>
              </a:rPr>
              <a:t>路線圖或站名印錯</a:t>
            </a:r>
            <a:endParaRPr/>
          </a:p>
        </p:txBody>
      </p:sp>
      <p:sp>
        <p:nvSpPr>
          <p:cNvPr id="5825" name="Google Shape;5825;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7" name="Shape 5857"/>
        <p:cNvGrpSpPr/>
        <p:nvPr/>
      </p:nvGrpSpPr>
      <p:grpSpPr>
        <a:xfrm>
          <a:off x="0" y="0"/>
          <a:ext cx="0" cy="0"/>
          <a:chOff x="0" y="0"/>
          <a:chExt cx="0" cy="0"/>
        </a:xfrm>
      </p:grpSpPr>
      <p:sp>
        <p:nvSpPr>
          <p:cNvPr id="5858" name="Google Shape;5858;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9" name="Google Shape;58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5" name="Shape 5935"/>
        <p:cNvGrpSpPr/>
        <p:nvPr/>
      </p:nvGrpSpPr>
      <p:grpSpPr>
        <a:xfrm>
          <a:off x="0" y="0"/>
          <a:ext cx="0" cy="0"/>
          <a:chOff x="0" y="0"/>
          <a:chExt cx="0" cy="0"/>
        </a:xfrm>
      </p:grpSpPr>
      <p:sp>
        <p:nvSpPr>
          <p:cNvPr id="5936" name="Google Shape;59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7" name="Google Shape;5937;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solidFill>
                  <a:srgbClr val="C00000"/>
                </a:solidFill>
              </a:rPr>
              <a:t>招手站牌頂板歪斜</a:t>
            </a:r>
            <a:endParaRPr>
              <a:solidFill>
                <a:srgbClr val="C00000"/>
              </a:solidFill>
            </a:endParaRPr>
          </a:p>
          <a:p>
            <a:pPr indent="0" lvl="0" marL="0" rtl="0" algn="l">
              <a:spcBef>
                <a:spcPts val="0"/>
              </a:spcBef>
              <a:spcAft>
                <a:spcPts val="0"/>
              </a:spcAft>
              <a:buNone/>
            </a:pPr>
            <a:r>
              <a:rPr lang="zh-TW">
                <a:solidFill>
                  <a:srgbClr val="C00000"/>
                </a:solidFill>
              </a:rPr>
              <a:t>路線圖或站名印錯</a:t>
            </a:r>
            <a:endParaRPr/>
          </a:p>
        </p:txBody>
      </p:sp>
      <p:sp>
        <p:nvSpPr>
          <p:cNvPr id="5938" name="Google Shape;5938;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9" name="Shape 5969"/>
        <p:cNvGrpSpPr/>
        <p:nvPr/>
      </p:nvGrpSpPr>
      <p:grpSpPr>
        <a:xfrm>
          <a:off x="0" y="0"/>
          <a:ext cx="0" cy="0"/>
          <a:chOff x="0" y="0"/>
          <a:chExt cx="0" cy="0"/>
        </a:xfrm>
      </p:grpSpPr>
      <p:sp>
        <p:nvSpPr>
          <p:cNvPr id="5970" name="Google Shape;5970;p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1" name="Google Shape;59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0" name="Shape 6060"/>
        <p:cNvGrpSpPr/>
        <p:nvPr/>
      </p:nvGrpSpPr>
      <p:grpSpPr>
        <a:xfrm>
          <a:off x="0" y="0"/>
          <a:ext cx="0" cy="0"/>
          <a:chOff x="0" y="0"/>
          <a:chExt cx="0" cy="0"/>
        </a:xfrm>
      </p:grpSpPr>
      <p:sp>
        <p:nvSpPr>
          <p:cNvPr id="6061" name="Google Shape;60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2" name="Google Shape;6062;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a:solidFill>
                  <a:srgbClr val="C00000"/>
                </a:solidFill>
              </a:rPr>
              <a:t>招手站牌頂板歪斜</a:t>
            </a:r>
            <a:endParaRPr>
              <a:solidFill>
                <a:srgbClr val="C00000"/>
              </a:solidFill>
            </a:endParaRPr>
          </a:p>
          <a:p>
            <a:pPr indent="0" lvl="0" marL="0" rtl="0" algn="l">
              <a:spcBef>
                <a:spcPts val="0"/>
              </a:spcBef>
              <a:spcAft>
                <a:spcPts val="0"/>
              </a:spcAft>
              <a:buNone/>
            </a:pPr>
            <a:r>
              <a:rPr lang="zh-TW">
                <a:solidFill>
                  <a:srgbClr val="C00000"/>
                </a:solidFill>
              </a:rPr>
              <a:t>路線圖或站名印錯</a:t>
            </a:r>
            <a:endParaRPr/>
          </a:p>
        </p:txBody>
      </p:sp>
      <p:sp>
        <p:nvSpPr>
          <p:cNvPr id="6063" name="Google Shape;6063;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4" name="Shape 5534"/>
        <p:cNvGrpSpPr/>
        <p:nvPr/>
      </p:nvGrpSpPr>
      <p:grpSpPr>
        <a:xfrm>
          <a:off x="0" y="0"/>
          <a:ext cx="0" cy="0"/>
          <a:chOff x="0" y="0"/>
          <a:chExt cx="0" cy="0"/>
        </a:xfrm>
      </p:grpSpPr>
      <p:sp>
        <p:nvSpPr>
          <p:cNvPr id="5535" name="Google Shape;55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6" name="Google Shape;553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7" name="Google Shape;5537;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7" name="Shape 6097"/>
        <p:cNvGrpSpPr/>
        <p:nvPr/>
      </p:nvGrpSpPr>
      <p:grpSpPr>
        <a:xfrm>
          <a:off x="0" y="0"/>
          <a:ext cx="0" cy="0"/>
          <a:chOff x="0" y="0"/>
          <a:chExt cx="0" cy="0"/>
        </a:xfrm>
      </p:grpSpPr>
      <p:sp>
        <p:nvSpPr>
          <p:cNvPr id="6098" name="Google Shape;6098;p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9" name="Google Shape;60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p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7" name="Google Shape;617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9" name="Shape 6209"/>
        <p:cNvGrpSpPr/>
        <p:nvPr/>
      </p:nvGrpSpPr>
      <p:grpSpPr>
        <a:xfrm>
          <a:off x="0" y="0"/>
          <a:ext cx="0" cy="0"/>
          <a:chOff x="0" y="0"/>
          <a:chExt cx="0" cy="0"/>
        </a:xfrm>
      </p:grpSpPr>
      <p:sp>
        <p:nvSpPr>
          <p:cNvPr id="6210" name="Google Shape;6210;p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1" name="Google Shape;62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0" name="Shape 6300"/>
        <p:cNvGrpSpPr/>
        <p:nvPr/>
      </p:nvGrpSpPr>
      <p:grpSpPr>
        <a:xfrm>
          <a:off x="0" y="0"/>
          <a:ext cx="0" cy="0"/>
          <a:chOff x="0" y="0"/>
          <a:chExt cx="0" cy="0"/>
        </a:xfrm>
      </p:grpSpPr>
      <p:sp>
        <p:nvSpPr>
          <p:cNvPr id="6301" name="Google Shape;630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2" name="Google Shape;6302;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3" name="Google Shape;6303;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7" name="Shape 6307"/>
        <p:cNvGrpSpPr/>
        <p:nvPr/>
      </p:nvGrpSpPr>
      <p:grpSpPr>
        <a:xfrm>
          <a:off x="0" y="0"/>
          <a:ext cx="0" cy="0"/>
          <a:chOff x="0" y="0"/>
          <a:chExt cx="0" cy="0"/>
        </a:xfrm>
      </p:grpSpPr>
      <p:sp>
        <p:nvSpPr>
          <p:cNvPr id="6308" name="Google Shape;6308;p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9" name="Google Shape;630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4" name="Shape 6314"/>
        <p:cNvGrpSpPr/>
        <p:nvPr/>
      </p:nvGrpSpPr>
      <p:grpSpPr>
        <a:xfrm>
          <a:off x="0" y="0"/>
          <a:ext cx="0" cy="0"/>
          <a:chOff x="0" y="0"/>
          <a:chExt cx="0" cy="0"/>
        </a:xfrm>
      </p:grpSpPr>
      <p:sp>
        <p:nvSpPr>
          <p:cNvPr id="6315" name="Google Shape;631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6" name="Google Shape;631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7" name="Google Shape;6317;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1" name="Shape 6321"/>
        <p:cNvGrpSpPr/>
        <p:nvPr/>
      </p:nvGrpSpPr>
      <p:grpSpPr>
        <a:xfrm>
          <a:off x="0" y="0"/>
          <a:ext cx="0" cy="0"/>
          <a:chOff x="0" y="0"/>
          <a:chExt cx="0" cy="0"/>
        </a:xfrm>
      </p:grpSpPr>
      <p:sp>
        <p:nvSpPr>
          <p:cNvPr id="6322" name="Google Shape;632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3" name="Google Shape;6323;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4" name="Google Shape;6324;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2" name="Shape 5542"/>
        <p:cNvGrpSpPr/>
        <p:nvPr/>
      </p:nvGrpSpPr>
      <p:grpSpPr>
        <a:xfrm>
          <a:off x="0" y="0"/>
          <a:ext cx="0" cy="0"/>
          <a:chOff x="0" y="0"/>
          <a:chExt cx="0" cy="0"/>
        </a:xfrm>
      </p:grpSpPr>
      <p:sp>
        <p:nvSpPr>
          <p:cNvPr id="5543" name="Google Shape;55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4" name="Google Shape;554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5" name="Google Shape;554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0" name="Shape 5550"/>
        <p:cNvGrpSpPr/>
        <p:nvPr/>
      </p:nvGrpSpPr>
      <p:grpSpPr>
        <a:xfrm>
          <a:off x="0" y="0"/>
          <a:ext cx="0" cy="0"/>
          <a:chOff x="0" y="0"/>
          <a:chExt cx="0" cy="0"/>
        </a:xfrm>
      </p:grpSpPr>
      <p:sp>
        <p:nvSpPr>
          <p:cNvPr id="5551" name="Google Shape;55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2" name="Google Shape;555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3" name="Google Shape;5553;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2" name="Shape 5562"/>
        <p:cNvGrpSpPr/>
        <p:nvPr/>
      </p:nvGrpSpPr>
      <p:grpSpPr>
        <a:xfrm>
          <a:off x="0" y="0"/>
          <a:ext cx="0" cy="0"/>
          <a:chOff x="0" y="0"/>
          <a:chExt cx="0" cy="0"/>
        </a:xfrm>
      </p:grpSpPr>
      <p:sp>
        <p:nvSpPr>
          <p:cNvPr id="5563" name="Google Shape;556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4" name="Google Shape;556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5" name="Google Shape;556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8" name="Shape 5588"/>
        <p:cNvGrpSpPr/>
        <p:nvPr/>
      </p:nvGrpSpPr>
      <p:grpSpPr>
        <a:xfrm>
          <a:off x="0" y="0"/>
          <a:ext cx="0" cy="0"/>
          <a:chOff x="0" y="0"/>
          <a:chExt cx="0" cy="0"/>
        </a:xfrm>
      </p:grpSpPr>
      <p:sp>
        <p:nvSpPr>
          <p:cNvPr id="5589" name="Google Shape;55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0" name="Google Shape;559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1" name="Google Shape;5591;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8" name="Google Shape;559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9" name="Google Shape;5599;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5" name="Shape 5615"/>
        <p:cNvGrpSpPr/>
        <p:nvPr/>
      </p:nvGrpSpPr>
      <p:grpSpPr>
        <a:xfrm>
          <a:off x="0" y="0"/>
          <a:ext cx="0" cy="0"/>
          <a:chOff x="0" y="0"/>
          <a:chExt cx="0" cy="0"/>
        </a:xfrm>
      </p:grpSpPr>
      <p:sp>
        <p:nvSpPr>
          <p:cNvPr id="5616" name="Google Shape;56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7" name="Google Shape;5617;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8" name="Google Shape;5618;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hyperlink" Target="http://www.officeplus.cn/Template/Home.shtml" TargetMode="External"/><Relationship Id="rId4" Type="http://schemas.openxmlformats.org/officeDocument/2006/relationships/image" Target="../media/image7.png"/><Relationship Id="rId5" Type="http://schemas.openxmlformats.org/officeDocument/2006/relationships/image" Target="../media/image8.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officeplus.cn/Template/Home.shtml" TargetMode="External"/><Relationship Id="rId3" Type="http://schemas.openxmlformats.org/officeDocument/2006/relationships/image" Target="../media/image7.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5103" name="Shape 5103"/>
        <p:cNvGrpSpPr/>
        <p:nvPr/>
      </p:nvGrpSpPr>
      <p:grpSpPr>
        <a:xfrm>
          <a:off x="0" y="0"/>
          <a:ext cx="0" cy="0"/>
          <a:chOff x="0" y="0"/>
          <a:chExt cx="0" cy="0"/>
        </a:xfrm>
      </p:grpSpPr>
      <p:sp>
        <p:nvSpPr>
          <p:cNvPr id="5104" name="Google Shape;5104;p2"/>
          <p:cNvSpPr txBox="1"/>
          <p:nvPr>
            <p:ph idx="1" type="body"/>
          </p:nvPr>
        </p:nvSpPr>
        <p:spPr>
          <a:xfrm>
            <a:off x="-32445" y="1721314"/>
            <a:ext cx="4032000" cy="840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F2F2F2"/>
              </a:buClr>
              <a:buSzPts val="5400"/>
              <a:buFont typeface="Arial"/>
              <a:buNone/>
              <a:defRPr b="1" i="0" sz="5400" u="none" cap="none" strike="noStrike">
                <a:solidFill>
                  <a:srgbClr val="F2F2F2"/>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05" name="Google Shape;5105;p2"/>
          <p:cNvSpPr/>
          <p:nvPr/>
        </p:nvSpPr>
        <p:spPr>
          <a:xfrm>
            <a:off x="7140154" y="0"/>
            <a:ext cx="1317185" cy="6865621"/>
          </a:xfrm>
          <a:custGeom>
            <a:rect b="b" l="l" r="r" t="t"/>
            <a:pathLst>
              <a:path extrusionOk="0" h="6917502" w="1317185">
                <a:moveTo>
                  <a:pt x="519287" y="0"/>
                </a:moveTo>
                <a:lnTo>
                  <a:pt x="1317185" y="0"/>
                </a:lnTo>
                <a:lnTo>
                  <a:pt x="1317185" y="6917502"/>
                </a:lnTo>
                <a:lnTo>
                  <a:pt x="69169" y="6917502"/>
                </a:lnTo>
                <a:lnTo>
                  <a:pt x="41355" y="6758780"/>
                </a:lnTo>
                <a:cubicBezTo>
                  <a:pt x="14606" y="6578178"/>
                  <a:pt x="-466" y="6377552"/>
                  <a:pt x="11" y="6153702"/>
                </a:cubicBezTo>
                <a:cubicBezTo>
                  <a:pt x="2553" y="4959836"/>
                  <a:pt x="739649" y="2241813"/>
                  <a:pt x="747274" y="1075472"/>
                </a:cubicBezTo>
                <a:cubicBezTo>
                  <a:pt x="749896" y="674542"/>
                  <a:pt x="673528" y="361833"/>
                  <a:pt x="570204" y="110513"/>
                </a:cubicBezTo>
                <a:close/>
              </a:path>
            </a:pathLst>
          </a:cu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106" name="Google Shape;5106;p2"/>
          <p:cNvCxnSpPr/>
          <p:nvPr/>
        </p:nvCxnSpPr>
        <p:spPr>
          <a:xfrm>
            <a:off x="113891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107" name="Google Shape;5107;p2"/>
          <p:cNvCxnSpPr/>
          <p:nvPr/>
        </p:nvCxnSpPr>
        <p:spPr>
          <a:xfrm>
            <a:off x="523080" y="3667876"/>
            <a:ext cx="615900" cy="0"/>
          </a:xfrm>
          <a:prstGeom prst="straightConnector1">
            <a:avLst/>
          </a:prstGeom>
          <a:noFill/>
          <a:ln cap="flat" cmpd="sng" w="19050">
            <a:solidFill>
              <a:schemeClr val="dk1"/>
            </a:solidFill>
            <a:prstDash val="solid"/>
            <a:miter lim="800000"/>
            <a:headEnd len="sm" w="sm" type="none"/>
            <a:tailEnd len="sm" w="sm" type="none"/>
          </a:ln>
        </p:spPr>
      </p:cxnSp>
      <p:sp>
        <p:nvSpPr>
          <p:cNvPr id="5108" name="Google Shape;5108;p2"/>
          <p:cNvSpPr txBox="1"/>
          <p:nvPr>
            <p:ph idx="2" type="body"/>
          </p:nvPr>
        </p:nvSpPr>
        <p:spPr>
          <a:xfrm>
            <a:off x="406340" y="2130671"/>
            <a:ext cx="6198900" cy="840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4"/>
              </a:buClr>
              <a:buSzPts val="5400"/>
              <a:buFont typeface="Arial"/>
              <a:buNone/>
              <a:defRPr b="1" i="0" sz="5400" u="none" cap="none" strike="noStrike">
                <a:solidFill>
                  <a:schemeClr val="accent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09" name="Google Shape;5109;p2"/>
          <p:cNvSpPr txBox="1"/>
          <p:nvPr>
            <p:ph idx="3" type="body"/>
          </p:nvPr>
        </p:nvSpPr>
        <p:spPr>
          <a:xfrm>
            <a:off x="406340" y="2956854"/>
            <a:ext cx="1980000" cy="5355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3200"/>
              <a:buFont typeface="Arial"/>
              <a:buNone/>
              <a:defRPr b="1" i="0" sz="32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0" name="Google Shape;5110;p2"/>
          <p:cNvSpPr txBox="1"/>
          <p:nvPr>
            <p:ph idx="4" type="body"/>
          </p:nvPr>
        </p:nvSpPr>
        <p:spPr>
          <a:xfrm>
            <a:off x="417098" y="4469665"/>
            <a:ext cx="9027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1" name="Google Shape;5111;p2"/>
          <p:cNvSpPr txBox="1"/>
          <p:nvPr>
            <p:ph idx="5" type="body"/>
          </p:nvPr>
        </p:nvSpPr>
        <p:spPr>
          <a:xfrm>
            <a:off x="417098" y="4725642"/>
            <a:ext cx="11193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2" name="Google Shape;5112;p2"/>
          <p:cNvSpPr txBox="1"/>
          <p:nvPr>
            <p:ph idx="6" type="body"/>
          </p:nvPr>
        </p:nvSpPr>
        <p:spPr>
          <a:xfrm>
            <a:off x="1944918" y="4469665"/>
            <a:ext cx="5823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3" name="Google Shape;5113;p2"/>
          <p:cNvSpPr txBox="1"/>
          <p:nvPr>
            <p:ph idx="7" type="body"/>
          </p:nvPr>
        </p:nvSpPr>
        <p:spPr>
          <a:xfrm>
            <a:off x="1944918" y="4714234"/>
            <a:ext cx="7314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4" name="Google Shape;5114;p2"/>
          <p:cNvSpPr/>
          <p:nvPr>
            <p:ph idx="8" type="pic"/>
          </p:nvPr>
        </p:nvSpPr>
        <p:spPr>
          <a:xfrm>
            <a:off x="7230204" y="-23448"/>
            <a:ext cx="4961700" cy="68814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4">
  <p:cSld name="正文页4">
    <p:spTree>
      <p:nvGrpSpPr>
        <p:cNvPr id="5219" name="Shape 5219"/>
        <p:cNvGrpSpPr/>
        <p:nvPr/>
      </p:nvGrpSpPr>
      <p:grpSpPr>
        <a:xfrm>
          <a:off x="0" y="0"/>
          <a:ext cx="0" cy="0"/>
          <a:chOff x="0" y="0"/>
          <a:chExt cx="0" cy="0"/>
        </a:xfrm>
      </p:grpSpPr>
      <p:sp>
        <p:nvSpPr>
          <p:cNvPr id="5220" name="Google Shape;5220;p11"/>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221" name="Google Shape;5221;p11"/>
          <p:cNvGrpSpPr/>
          <p:nvPr/>
        </p:nvGrpSpPr>
        <p:grpSpPr>
          <a:xfrm>
            <a:off x="11291032" y="502059"/>
            <a:ext cx="452400" cy="261600"/>
            <a:chOff x="475887" y="502059"/>
            <a:chExt cx="452400" cy="261600"/>
          </a:xfrm>
        </p:grpSpPr>
        <p:sp>
          <p:nvSpPr>
            <p:cNvPr id="5222" name="Google Shape;5222;p11"/>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3" name="Google Shape;5223;p11"/>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224" name="Google Shape;5224;p11"/>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25" name="Google Shape;5225;p11"/>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26" name="Google Shape;5226;p11"/>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227" name="Google Shape;5227;p11"/>
          <p:cNvSpPr/>
          <p:nvPr/>
        </p:nvSpPr>
        <p:spPr>
          <a:xfrm>
            <a:off x="1528273"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8" name="Google Shape;5228;p11"/>
          <p:cNvSpPr/>
          <p:nvPr/>
        </p:nvSpPr>
        <p:spPr>
          <a:xfrm>
            <a:off x="1528273"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9" name="Google Shape;5229;p11"/>
          <p:cNvSpPr/>
          <p:nvPr/>
        </p:nvSpPr>
        <p:spPr>
          <a:xfrm>
            <a:off x="5269959"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0" name="Google Shape;5230;p11"/>
          <p:cNvSpPr/>
          <p:nvPr/>
        </p:nvSpPr>
        <p:spPr>
          <a:xfrm>
            <a:off x="5269959"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1" name="Google Shape;5231;p11"/>
          <p:cNvSpPr/>
          <p:nvPr/>
        </p:nvSpPr>
        <p:spPr>
          <a:xfrm>
            <a:off x="8969599"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2" name="Google Shape;5232;p11"/>
          <p:cNvSpPr/>
          <p:nvPr/>
        </p:nvSpPr>
        <p:spPr>
          <a:xfrm>
            <a:off x="8969599"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3" name="Google Shape;5233;p11"/>
          <p:cNvSpPr/>
          <p:nvPr>
            <p:ph idx="2" type="pic"/>
          </p:nvPr>
        </p:nvSpPr>
        <p:spPr>
          <a:xfrm>
            <a:off x="1528273" y="1889507"/>
            <a:ext cx="1670400" cy="1670400"/>
          </a:xfrm>
          <a:prstGeom prst="ellipse">
            <a:avLst/>
          </a:prstGeom>
          <a:noFill/>
          <a:ln>
            <a:noFill/>
          </a:ln>
        </p:spPr>
      </p:sp>
      <p:sp>
        <p:nvSpPr>
          <p:cNvPr id="5234" name="Google Shape;5234;p11"/>
          <p:cNvSpPr/>
          <p:nvPr>
            <p:ph idx="3" type="pic"/>
          </p:nvPr>
        </p:nvSpPr>
        <p:spPr>
          <a:xfrm>
            <a:off x="5270417" y="1889507"/>
            <a:ext cx="1670400" cy="1670400"/>
          </a:xfrm>
          <a:prstGeom prst="ellipse">
            <a:avLst/>
          </a:prstGeom>
          <a:noFill/>
          <a:ln>
            <a:noFill/>
          </a:ln>
        </p:spPr>
      </p:sp>
      <p:sp>
        <p:nvSpPr>
          <p:cNvPr id="5235" name="Google Shape;5235;p11"/>
          <p:cNvSpPr/>
          <p:nvPr>
            <p:ph idx="4" type="pic"/>
          </p:nvPr>
        </p:nvSpPr>
        <p:spPr>
          <a:xfrm>
            <a:off x="8970515" y="1889507"/>
            <a:ext cx="1670400" cy="1670400"/>
          </a:xfrm>
          <a:prstGeom prst="ellipse">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5">
  <p:cSld name="正文页5">
    <p:spTree>
      <p:nvGrpSpPr>
        <p:cNvPr id="5236" name="Shape 5236"/>
        <p:cNvGrpSpPr/>
        <p:nvPr/>
      </p:nvGrpSpPr>
      <p:grpSpPr>
        <a:xfrm>
          <a:off x="0" y="0"/>
          <a:ext cx="0" cy="0"/>
          <a:chOff x="0" y="0"/>
          <a:chExt cx="0" cy="0"/>
        </a:xfrm>
      </p:grpSpPr>
      <p:sp>
        <p:nvSpPr>
          <p:cNvPr id="5237" name="Google Shape;5237;p12"/>
          <p:cNvSpPr txBox="1"/>
          <p:nvPr/>
        </p:nvSpPr>
        <p:spPr>
          <a:xfrm rot="-5400000">
            <a:off x="4918984" y="2421019"/>
            <a:ext cx="4121700" cy="221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3800">
                <a:solidFill>
                  <a:srgbClr val="F2F2F2"/>
                </a:solidFill>
                <a:latin typeface="Arial"/>
                <a:ea typeface="Arial"/>
                <a:cs typeface="Arial"/>
                <a:sym typeface="Arial"/>
              </a:rPr>
              <a:t>2019</a:t>
            </a:r>
            <a:endParaRPr b="1" sz="13800">
              <a:solidFill>
                <a:srgbClr val="F2F2F2"/>
              </a:solidFill>
              <a:latin typeface="Arial"/>
              <a:ea typeface="Arial"/>
              <a:cs typeface="Arial"/>
              <a:sym typeface="Arial"/>
            </a:endParaRPr>
          </a:p>
        </p:txBody>
      </p:sp>
      <p:sp>
        <p:nvSpPr>
          <p:cNvPr id="5238" name="Google Shape;5238;p12"/>
          <p:cNvSpPr/>
          <p:nvPr/>
        </p:nvSpPr>
        <p:spPr>
          <a:xfrm>
            <a:off x="7430812" y="1208689"/>
            <a:ext cx="1322700" cy="47067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39" name="Google Shape;5239;p12"/>
          <p:cNvSpPr/>
          <p:nvPr>
            <p:ph idx="2" type="pic"/>
          </p:nvPr>
        </p:nvSpPr>
        <p:spPr>
          <a:xfrm>
            <a:off x="7535863" y="1208088"/>
            <a:ext cx="3918000" cy="4707000"/>
          </a:xfrm>
          <a:prstGeom prst="rect">
            <a:avLst/>
          </a:prstGeom>
          <a:noFill/>
          <a:ln>
            <a:noFill/>
          </a:ln>
        </p:spPr>
      </p:sp>
      <p:sp>
        <p:nvSpPr>
          <p:cNvPr id="5240" name="Google Shape;5240;p12"/>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241" name="Google Shape;5241;p12"/>
          <p:cNvGrpSpPr/>
          <p:nvPr/>
        </p:nvGrpSpPr>
        <p:grpSpPr>
          <a:xfrm>
            <a:off x="11291032" y="502059"/>
            <a:ext cx="452400" cy="261600"/>
            <a:chOff x="475887" y="502059"/>
            <a:chExt cx="452400" cy="261600"/>
          </a:xfrm>
        </p:grpSpPr>
        <p:sp>
          <p:nvSpPr>
            <p:cNvPr id="5242" name="Google Shape;5242;p12"/>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3" name="Google Shape;5243;p12"/>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244" name="Google Shape;5244;p12"/>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45" name="Google Shape;5245;p12"/>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46" name="Google Shape;5246;p12"/>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6">
  <p:cSld name="正文页6">
    <p:spTree>
      <p:nvGrpSpPr>
        <p:cNvPr id="5247" name="Shape 5247"/>
        <p:cNvGrpSpPr/>
        <p:nvPr/>
      </p:nvGrpSpPr>
      <p:grpSpPr>
        <a:xfrm>
          <a:off x="0" y="0"/>
          <a:ext cx="0" cy="0"/>
          <a:chOff x="0" y="0"/>
          <a:chExt cx="0" cy="0"/>
        </a:xfrm>
      </p:grpSpPr>
      <p:sp>
        <p:nvSpPr>
          <p:cNvPr id="5248" name="Google Shape;5248;p13"/>
          <p:cNvSpPr/>
          <p:nvPr/>
        </p:nvSpPr>
        <p:spPr>
          <a:xfrm>
            <a:off x="1809851" y="1597034"/>
            <a:ext cx="3269700" cy="17613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49" name="Google Shape;5249;p13"/>
          <p:cNvSpPr/>
          <p:nvPr>
            <p:ph idx="2" type="pic"/>
          </p:nvPr>
        </p:nvSpPr>
        <p:spPr>
          <a:xfrm>
            <a:off x="1766086" y="1646238"/>
            <a:ext cx="3271200" cy="1760400"/>
          </a:xfrm>
          <a:prstGeom prst="round1Rect">
            <a:avLst>
              <a:gd fmla="val 16056" name="adj"/>
            </a:avLst>
          </a:prstGeom>
          <a:noFill/>
          <a:ln>
            <a:noFill/>
          </a:ln>
        </p:spPr>
      </p:sp>
      <p:sp>
        <p:nvSpPr>
          <p:cNvPr id="5250" name="Google Shape;5250;p13"/>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251" name="Google Shape;5251;p13"/>
          <p:cNvGrpSpPr/>
          <p:nvPr/>
        </p:nvGrpSpPr>
        <p:grpSpPr>
          <a:xfrm>
            <a:off x="11291032" y="502059"/>
            <a:ext cx="452400" cy="261600"/>
            <a:chOff x="475887" y="502059"/>
            <a:chExt cx="452400" cy="261600"/>
          </a:xfrm>
        </p:grpSpPr>
        <p:sp>
          <p:nvSpPr>
            <p:cNvPr id="5252" name="Google Shape;5252;p13"/>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53" name="Google Shape;5253;p13"/>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254" name="Google Shape;5254;p13"/>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55" name="Google Shape;5255;p13"/>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56" name="Google Shape;5256;p13"/>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257" name="Google Shape;5257;p13"/>
          <p:cNvSpPr/>
          <p:nvPr/>
        </p:nvSpPr>
        <p:spPr>
          <a:xfrm>
            <a:off x="6640034" y="1597034"/>
            <a:ext cx="3269700" cy="17613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58" name="Google Shape;5258;p13"/>
          <p:cNvSpPr/>
          <p:nvPr>
            <p:ph idx="3" type="pic"/>
          </p:nvPr>
        </p:nvSpPr>
        <p:spPr>
          <a:xfrm>
            <a:off x="6586980" y="1646238"/>
            <a:ext cx="3271200" cy="1760400"/>
          </a:xfrm>
          <a:prstGeom prst="round1Rect">
            <a:avLst>
              <a:gd fmla="val 16056" name="adj"/>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7">
  <p:cSld name="正文页7">
    <p:spTree>
      <p:nvGrpSpPr>
        <p:cNvPr id="5259" name="Shape 5259"/>
        <p:cNvGrpSpPr/>
        <p:nvPr/>
      </p:nvGrpSpPr>
      <p:grpSpPr>
        <a:xfrm>
          <a:off x="0" y="0"/>
          <a:ext cx="0" cy="0"/>
          <a:chOff x="0" y="0"/>
          <a:chExt cx="0" cy="0"/>
        </a:xfrm>
      </p:grpSpPr>
      <p:sp>
        <p:nvSpPr>
          <p:cNvPr id="5260" name="Google Shape;5260;p14"/>
          <p:cNvSpPr/>
          <p:nvPr/>
        </p:nvSpPr>
        <p:spPr>
          <a:xfrm>
            <a:off x="881807" y="2293872"/>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1" name="Google Shape;5261;p14"/>
          <p:cNvSpPr/>
          <p:nvPr>
            <p:ph idx="2" type="pic"/>
          </p:nvPr>
        </p:nvSpPr>
        <p:spPr>
          <a:xfrm>
            <a:off x="835025" y="2325688"/>
            <a:ext cx="1892400" cy="1892400"/>
          </a:xfrm>
          <a:prstGeom prst="round1Rect">
            <a:avLst>
              <a:gd fmla="val 16667" name="adj"/>
            </a:avLst>
          </a:prstGeom>
          <a:noFill/>
          <a:ln>
            <a:noFill/>
          </a:ln>
        </p:spPr>
      </p:sp>
      <p:sp>
        <p:nvSpPr>
          <p:cNvPr id="5262" name="Google Shape;5262;p14"/>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63" name="Google Shape;5263;p14"/>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4" name="Google Shape;5264;p14"/>
          <p:cNvSpPr/>
          <p:nvPr/>
        </p:nvSpPr>
        <p:spPr>
          <a:xfrm>
            <a:off x="3708014" y="1974292"/>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5" name="Google Shape;5265;p14"/>
          <p:cNvSpPr/>
          <p:nvPr/>
        </p:nvSpPr>
        <p:spPr>
          <a:xfrm>
            <a:off x="6534221" y="1654711"/>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6" name="Google Shape;5266;p14"/>
          <p:cNvSpPr/>
          <p:nvPr/>
        </p:nvSpPr>
        <p:spPr>
          <a:xfrm>
            <a:off x="9360429" y="1335130"/>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7" name="Google Shape;5267;p14"/>
          <p:cNvSpPr/>
          <p:nvPr>
            <p:ph idx="3" type="pic"/>
          </p:nvPr>
        </p:nvSpPr>
        <p:spPr>
          <a:xfrm>
            <a:off x="3663621" y="1995488"/>
            <a:ext cx="1892400" cy="1892400"/>
          </a:xfrm>
          <a:prstGeom prst="round1Rect">
            <a:avLst>
              <a:gd fmla="val 16667" name="adj"/>
            </a:avLst>
          </a:prstGeom>
          <a:noFill/>
          <a:ln>
            <a:noFill/>
          </a:ln>
        </p:spPr>
      </p:sp>
      <p:sp>
        <p:nvSpPr>
          <p:cNvPr id="5268" name="Google Shape;5268;p14"/>
          <p:cNvSpPr/>
          <p:nvPr>
            <p:ph idx="4" type="pic"/>
          </p:nvPr>
        </p:nvSpPr>
        <p:spPr>
          <a:xfrm>
            <a:off x="6492217" y="1677988"/>
            <a:ext cx="1892400" cy="1892400"/>
          </a:xfrm>
          <a:prstGeom prst="round1Rect">
            <a:avLst>
              <a:gd fmla="val 16667" name="adj"/>
            </a:avLst>
          </a:prstGeom>
          <a:noFill/>
          <a:ln>
            <a:noFill/>
          </a:ln>
        </p:spPr>
      </p:sp>
      <p:sp>
        <p:nvSpPr>
          <p:cNvPr id="5269" name="Google Shape;5269;p14"/>
          <p:cNvSpPr/>
          <p:nvPr>
            <p:ph idx="5" type="pic"/>
          </p:nvPr>
        </p:nvSpPr>
        <p:spPr>
          <a:xfrm>
            <a:off x="9328750" y="1379003"/>
            <a:ext cx="1892400" cy="1892400"/>
          </a:xfrm>
          <a:prstGeom prst="round1Rect">
            <a:avLst>
              <a:gd fmla="val 16667" name="adj"/>
            </a:avLst>
          </a:prstGeom>
          <a:noFill/>
          <a:ln>
            <a:noFill/>
          </a:ln>
        </p:spPr>
      </p:sp>
      <p:cxnSp>
        <p:nvCxnSpPr>
          <p:cNvPr id="5270" name="Google Shape;5270;p14"/>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71" name="Google Shape;5271;p14"/>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8">
  <p:cSld name="正文页8">
    <p:spTree>
      <p:nvGrpSpPr>
        <p:cNvPr id="5272" name="Shape 5272"/>
        <p:cNvGrpSpPr/>
        <p:nvPr/>
      </p:nvGrpSpPr>
      <p:grpSpPr>
        <a:xfrm>
          <a:off x="0" y="0"/>
          <a:ext cx="0" cy="0"/>
          <a:chOff x="0" y="0"/>
          <a:chExt cx="0" cy="0"/>
        </a:xfrm>
      </p:grpSpPr>
      <p:sp>
        <p:nvSpPr>
          <p:cNvPr id="5273" name="Google Shape;5273;p15"/>
          <p:cNvSpPr/>
          <p:nvPr/>
        </p:nvSpPr>
        <p:spPr>
          <a:xfrm flipH="1">
            <a:off x="815838" y="819959"/>
            <a:ext cx="3840300" cy="52500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4" name="Google Shape;5274;p15"/>
          <p:cNvSpPr/>
          <p:nvPr>
            <p:ph idx="2" type="pic"/>
          </p:nvPr>
        </p:nvSpPr>
        <p:spPr>
          <a:xfrm>
            <a:off x="515938" y="820738"/>
            <a:ext cx="4038600" cy="52164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自定义版式">
  <p:cSld name="10_自定义版式">
    <p:spTree>
      <p:nvGrpSpPr>
        <p:cNvPr id="5275" name="Shape 527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2">
  <p:cSld name="正文页2">
    <p:spTree>
      <p:nvGrpSpPr>
        <p:cNvPr id="5279" name="Shape 5279"/>
        <p:cNvGrpSpPr/>
        <p:nvPr/>
      </p:nvGrpSpPr>
      <p:grpSpPr>
        <a:xfrm>
          <a:off x="0" y="0"/>
          <a:ext cx="0" cy="0"/>
          <a:chOff x="0" y="0"/>
          <a:chExt cx="0" cy="0"/>
        </a:xfrm>
      </p:grpSpPr>
      <p:sp>
        <p:nvSpPr>
          <p:cNvPr id="5280" name="Google Shape;5280;p18"/>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81" name="Google Shape;5281;p18"/>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5282" name="Shape 5282"/>
        <p:cNvGrpSpPr/>
        <p:nvPr/>
      </p:nvGrpSpPr>
      <p:grpSpPr>
        <a:xfrm>
          <a:off x="0" y="0"/>
          <a:ext cx="0" cy="0"/>
          <a:chOff x="0" y="0"/>
          <a:chExt cx="0" cy="0"/>
        </a:xfrm>
      </p:grpSpPr>
      <p:sp>
        <p:nvSpPr>
          <p:cNvPr id="5283" name="Google Shape;5283;p19"/>
          <p:cNvSpPr txBox="1"/>
          <p:nvPr>
            <p:ph idx="1" type="body"/>
          </p:nvPr>
        </p:nvSpPr>
        <p:spPr>
          <a:xfrm>
            <a:off x="-32445" y="1721314"/>
            <a:ext cx="4032000" cy="840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F2F2F2"/>
              </a:buClr>
              <a:buSzPts val="5400"/>
              <a:buFont typeface="Arial"/>
              <a:buNone/>
              <a:defRPr b="1" i="0" sz="5400" u="none" cap="none" strike="noStrike">
                <a:solidFill>
                  <a:srgbClr val="F2F2F2"/>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84" name="Google Shape;5284;p19"/>
          <p:cNvSpPr/>
          <p:nvPr/>
        </p:nvSpPr>
        <p:spPr>
          <a:xfrm>
            <a:off x="7140154" y="0"/>
            <a:ext cx="1317185" cy="6865621"/>
          </a:xfrm>
          <a:custGeom>
            <a:rect b="b" l="l" r="r" t="t"/>
            <a:pathLst>
              <a:path extrusionOk="0" h="6917502" w="1317185">
                <a:moveTo>
                  <a:pt x="519287" y="0"/>
                </a:moveTo>
                <a:lnTo>
                  <a:pt x="1317185" y="0"/>
                </a:lnTo>
                <a:lnTo>
                  <a:pt x="1317185" y="6917502"/>
                </a:lnTo>
                <a:lnTo>
                  <a:pt x="69169" y="6917502"/>
                </a:lnTo>
                <a:lnTo>
                  <a:pt x="41355" y="6758780"/>
                </a:lnTo>
                <a:cubicBezTo>
                  <a:pt x="14606" y="6578178"/>
                  <a:pt x="-466" y="6377552"/>
                  <a:pt x="11" y="6153702"/>
                </a:cubicBezTo>
                <a:cubicBezTo>
                  <a:pt x="2553" y="4959836"/>
                  <a:pt x="739649" y="2241813"/>
                  <a:pt x="747274" y="1075472"/>
                </a:cubicBezTo>
                <a:cubicBezTo>
                  <a:pt x="749896" y="674542"/>
                  <a:pt x="673528" y="361833"/>
                  <a:pt x="570204" y="110513"/>
                </a:cubicBezTo>
                <a:close/>
              </a:path>
            </a:pathLst>
          </a:cu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85" name="Google Shape;5285;p19"/>
          <p:cNvCxnSpPr/>
          <p:nvPr/>
        </p:nvCxnSpPr>
        <p:spPr>
          <a:xfrm>
            <a:off x="113891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286" name="Google Shape;5286;p19"/>
          <p:cNvCxnSpPr/>
          <p:nvPr/>
        </p:nvCxnSpPr>
        <p:spPr>
          <a:xfrm>
            <a:off x="523080" y="3667876"/>
            <a:ext cx="615900" cy="0"/>
          </a:xfrm>
          <a:prstGeom prst="straightConnector1">
            <a:avLst/>
          </a:prstGeom>
          <a:noFill/>
          <a:ln cap="flat" cmpd="sng" w="19050">
            <a:solidFill>
              <a:schemeClr val="dk1"/>
            </a:solidFill>
            <a:prstDash val="solid"/>
            <a:miter lim="800000"/>
            <a:headEnd len="sm" w="sm" type="none"/>
            <a:tailEnd len="sm" w="sm" type="none"/>
          </a:ln>
        </p:spPr>
      </p:cxnSp>
      <p:sp>
        <p:nvSpPr>
          <p:cNvPr id="5287" name="Google Shape;5287;p19"/>
          <p:cNvSpPr txBox="1"/>
          <p:nvPr>
            <p:ph idx="2" type="body"/>
          </p:nvPr>
        </p:nvSpPr>
        <p:spPr>
          <a:xfrm>
            <a:off x="406340" y="2130671"/>
            <a:ext cx="6198900" cy="840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accent4"/>
              </a:buClr>
              <a:buSzPts val="5400"/>
              <a:buFont typeface="Arial"/>
              <a:buNone/>
              <a:defRPr b="1" i="0" sz="5400" u="none" cap="none" strike="noStrike">
                <a:solidFill>
                  <a:schemeClr val="accent4"/>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88" name="Google Shape;5288;p19"/>
          <p:cNvSpPr txBox="1"/>
          <p:nvPr>
            <p:ph idx="3" type="body"/>
          </p:nvPr>
        </p:nvSpPr>
        <p:spPr>
          <a:xfrm>
            <a:off x="406340" y="2956854"/>
            <a:ext cx="1980000" cy="5355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3200"/>
              <a:buFont typeface="Arial"/>
              <a:buNone/>
              <a:defRPr b="1" i="0" sz="32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89" name="Google Shape;5289;p19"/>
          <p:cNvSpPr txBox="1"/>
          <p:nvPr>
            <p:ph idx="4" type="body"/>
          </p:nvPr>
        </p:nvSpPr>
        <p:spPr>
          <a:xfrm>
            <a:off x="417098" y="4469665"/>
            <a:ext cx="9027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90" name="Google Shape;5290;p19"/>
          <p:cNvSpPr txBox="1"/>
          <p:nvPr>
            <p:ph idx="5" type="body"/>
          </p:nvPr>
        </p:nvSpPr>
        <p:spPr>
          <a:xfrm>
            <a:off x="417098" y="4725642"/>
            <a:ext cx="11193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91" name="Google Shape;5291;p19"/>
          <p:cNvSpPr txBox="1"/>
          <p:nvPr>
            <p:ph idx="6" type="body"/>
          </p:nvPr>
        </p:nvSpPr>
        <p:spPr>
          <a:xfrm>
            <a:off x="1944918" y="4469665"/>
            <a:ext cx="5823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92" name="Google Shape;5292;p19"/>
          <p:cNvSpPr txBox="1"/>
          <p:nvPr>
            <p:ph idx="7" type="body"/>
          </p:nvPr>
        </p:nvSpPr>
        <p:spPr>
          <a:xfrm>
            <a:off x="1944918" y="4714234"/>
            <a:ext cx="7314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93" name="Google Shape;5293;p19"/>
          <p:cNvSpPr/>
          <p:nvPr>
            <p:ph idx="8" type="pic"/>
          </p:nvPr>
        </p:nvSpPr>
        <p:spPr>
          <a:xfrm>
            <a:off x="7230204" y="-23448"/>
            <a:ext cx="4961700" cy="68814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三项目录页">
  <p:cSld name="三项目录页">
    <p:spTree>
      <p:nvGrpSpPr>
        <p:cNvPr id="5294" name="Shape 5294"/>
        <p:cNvGrpSpPr/>
        <p:nvPr/>
      </p:nvGrpSpPr>
      <p:grpSpPr>
        <a:xfrm>
          <a:off x="0" y="0"/>
          <a:ext cx="0" cy="0"/>
          <a:chOff x="0" y="0"/>
          <a:chExt cx="0" cy="0"/>
        </a:xfrm>
      </p:grpSpPr>
      <p:sp>
        <p:nvSpPr>
          <p:cNvPr id="5295" name="Google Shape;5295;p20"/>
          <p:cNvSpPr/>
          <p:nvPr>
            <p:ph idx="2" type="pic"/>
          </p:nvPr>
        </p:nvSpPr>
        <p:spPr>
          <a:xfrm>
            <a:off x="515938" y="831491"/>
            <a:ext cx="4140300" cy="5239200"/>
          </a:xfrm>
          <a:prstGeom prst="rect">
            <a:avLst/>
          </a:prstGeom>
          <a:noFill/>
          <a:ln>
            <a:noFill/>
          </a:ln>
        </p:spPr>
      </p:sp>
      <p:sp>
        <p:nvSpPr>
          <p:cNvPr id="5296" name="Google Shape;5296;p20"/>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000">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cxnSp>
        <p:nvCxnSpPr>
          <p:cNvPr id="5297" name="Google Shape;5297;p20"/>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298" name="Google Shape;5298;p20"/>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99" name="Google Shape;5299;p20"/>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300" name="Google Shape;5300;p20"/>
          <p:cNvSpPr/>
          <p:nvPr/>
        </p:nvSpPr>
        <p:spPr>
          <a:xfrm>
            <a:off x="4656138" y="1047422"/>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01" name="Google Shape;5301;p20"/>
          <p:cNvSpPr txBox="1"/>
          <p:nvPr/>
        </p:nvSpPr>
        <p:spPr>
          <a:xfrm>
            <a:off x="4946949" y="1047422"/>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大綱</a:t>
            </a:r>
            <a:endParaRPr b="1" sz="4800">
              <a:solidFill>
                <a:schemeClr val="lt1"/>
              </a:solidFill>
              <a:latin typeface="Arial"/>
              <a:ea typeface="Arial"/>
              <a:cs typeface="Arial"/>
              <a:sym typeface="Arial"/>
            </a:endParaRPr>
          </a:p>
        </p:txBody>
      </p:sp>
      <p:sp>
        <p:nvSpPr>
          <p:cNvPr id="5302" name="Google Shape;5302;p20"/>
          <p:cNvSpPr txBox="1"/>
          <p:nvPr/>
        </p:nvSpPr>
        <p:spPr>
          <a:xfrm>
            <a:off x="4667274" y="23151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303" name="Google Shape;5303;p20"/>
          <p:cNvCxnSpPr/>
          <p:nvPr/>
        </p:nvCxnSpPr>
        <p:spPr>
          <a:xfrm>
            <a:off x="4761455" y="23151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04" name="Google Shape;5304;p20"/>
          <p:cNvSpPr txBox="1"/>
          <p:nvPr/>
        </p:nvSpPr>
        <p:spPr>
          <a:xfrm>
            <a:off x="4692526" y="3297656"/>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305" name="Google Shape;5305;p20"/>
          <p:cNvCxnSpPr/>
          <p:nvPr/>
        </p:nvCxnSpPr>
        <p:spPr>
          <a:xfrm>
            <a:off x="4786707" y="3297656"/>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06" name="Google Shape;5306;p20"/>
          <p:cNvSpPr txBox="1"/>
          <p:nvPr/>
        </p:nvSpPr>
        <p:spPr>
          <a:xfrm>
            <a:off x="4680057" y="4292554"/>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307" name="Google Shape;5307;p20"/>
          <p:cNvCxnSpPr/>
          <p:nvPr/>
        </p:nvCxnSpPr>
        <p:spPr>
          <a:xfrm>
            <a:off x="4774238" y="4292554"/>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08" name="Google Shape;5308;p20"/>
          <p:cNvSpPr txBox="1"/>
          <p:nvPr>
            <p:ph idx="1" type="body"/>
          </p:nvPr>
        </p:nvSpPr>
        <p:spPr>
          <a:xfrm>
            <a:off x="5352077" y="23674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09" name="Google Shape;5309;p20"/>
          <p:cNvSpPr txBox="1"/>
          <p:nvPr>
            <p:ph idx="3" type="body"/>
          </p:nvPr>
        </p:nvSpPr>
        <p:spPr>
          <a:xfrm>
            <a:off x="5352077" y="3349977"/>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10" name="Google Shape;5310;p20"/>
          <p:cNvSpPr txBox="1"/>
          <p:nvPr>
            <p:ph idx="4" type="body"/>
          </p:nvPr>
        </p:nvSpPr>
        <p:spPr>
          <a:xfrm>
            <a:off x="5326825" y="4344875"/>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11" name="Google Shape;5311;p20"/>
          <p:cNvSpPr txBox="1"/>
          <p:nvPr/>
        </p:nvSpPr>
        <p:spPr>
          <a:xfrm>
            <a:off x="4718092" y="5222719"/>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312" name="Google Shape;5312;p20"/>
          <p:cNvCxnSpPr/>
          <p:nvPr/>
        </p:nvCxnSpPr>
        <p:spPr>
          <a:xfrm>
            <a:off x="4812273" y="5222719"/>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13" name="Google Shape;5313;p20"/>
          <p:cNvSpPr txBox="1"/>
          <p:nvPr>
            <p:ph idx="5" type="body"/>
          </p:nvPr>
        </p:nvSpPr>
        <p:spPr>
          <a:xfrm>
            <a:off x="5364860" y="5275040"/>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四项目录页">
  <p:cSld name="四项目录页">
    <p:spTree>
      <p:nvGrpSpPr>
        <p:cNvPr id="5314" name="Shape 5314"/>
        <p:cNvGrpSpPr/>
        <p:nvPr/>
      </p:nvGrpSpPr>
      <p:grpSpPr>
        <a:xfrm>
          <a:off x="0" y="0"/>
          <a:ext cx="0" cy="0"/>
          <a:chOff x="0" y="0"/>
          <a:chExt cx="0" cy="0"/>
        </a:xfrm>
      </p:grpSpPr>
      <p:sp>
        <p:nvSpPr>
          <p:cNvPr id="5315" name="Google Shape;5315;p21"/>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16" name="Google Shape;5316;p21"/>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cxnSp>
        <p:nvCxnSpPr>
          <p:cNvPr id="5317" name="Google Shape;5317;p21"/>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318" name="Google Shape;5318;p21"/>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319" name="Google Shape;5319;p21"/>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320" name="Google Shape;5320;p21"/>
          <p:cNvSpPr txBox="1"/>
          <p:nvPr/>
        </p:nvSpPr>
        <p:spPr>
          <a:xfrm>
            <a:off x="5771649"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321" name="Google Shape;5321;p21"/>
          <p:cNvCxnSpPr/>
          <p:nvPr/>
        </p:nvCxnSpPr>
        <p:spPr>
          <a:xfrm>
            <a:off x="5865830"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22" name="Google Shape;5322;p21"/>
          <p:cNvSpPr txBox="1"/>
          <p:nvPr/>
        </p:nvSpPr>
        <p:spPr>
          <a:xfrm>
            <a:off x="8737045"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323" name="Google Shape;5323;p21"/>
          <p:cNvCxnSpPr/>
          <p:nvPr/>
        </p:nvCxnSpPr>
        <p:spPr>
          <a:xfrm>
            <a:off x="8831226"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24" name="Google Shape;5324;p21"/>
          <p:cNvSpPr txBox="1"/>
          <p:nvPr/>
        </p:nvSpPr>
        <p:spPr>
          <a:xfrm>
            <a:off x="5809684"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325" name="Google Shape;5325;p21"/>
          <p:cNvCxnSpPr/>
          <p:nvPr/>
        </p:nvCxnSpPr>
        <p:spPr>
          <a:xfrm>
            <a:off x="5903865"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26" name="Google Shape;5326;p21"/>
          <p:cNvSpPr txBox="1"/>
          <p:nvPr>
            <p:ph idx="1" type="body"/>
          </p:nvPr>
        </p:nvSpPr>
        <p:spPr>
          <a:xfrm>
            <a:off x="6456452"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27" name="Google Shape;5327;p21"/>
          <p:cNvSpPr txBox="1"/>
          <p:nvPr>
            <p:ph idx="2" type="body"/>
          </p:nvPr>
        </p:nvSpPr>
        <p:spPr>
          <a:xfrm>
            <a:off x="9396596"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28" name="Google Shape;5328;p21"/>
          <p:cNvSpPr txBox="1"/>
          <p:nvPr>
            <p:ph idx="3" type="body"/>
          </p:nvPr>
        </p:nvSpPr>
        <p:spPr>
          <a:xfrm>
            <a:off x="6456452"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29" name="Google Shape;5329;p21"/>
          <p:cNvSpPr txBox="1"/>
          <p:nvPr/>
        </p:nvSpPr>
        <p:spPr>
          <a:xfrm>
            <a:off x="8737045"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330" name="Google Shape;5330;p21"/>
          <p:cNvCxnSpPr/>
          <p:nvPr/>
        </p:nvCxnSpPr>
        <p:spPr>
          <a:xfrm>
            <a:off x="8831226"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31" name="Google Shape;5331;p21"/>
          <p:cNvSpPr txBox="1"/>
          <p:nvPr>
            <p:ph idx="4" type="body"/>
          </p:nvPr>
        </p:nvSpPr>
        <p:spPr>
          <a:xfrm>
            <a:off x="9383813"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32" name="Google Shape;5332;p21"/>
          <p:cNvSpPr/>
          <p:nvPr>
            <p:ph idx="5" type="pic"/>
          </p:nvPr>
        </p:nvSpPr>
        <p:spPr>
          <a:xfrm>
            <a:off x="515938" y="831491"/>
            <a:ext cx="4140300" cy="5239200"/>
          </a:xfrm>
          <a:prstGeom prst="rect">
            <a:avLst/>
          </a:prstGeom>
          <a:noFill/>
          <a:ln>
            <a:noFill/>
          </a:ln>
        </p:spPr>
      </p:sp>
      <p:sp>
        <p:nvSpPr>
          <p:cNvPr id="5333" name="Google Shape;5333;p21"/>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000">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sp>
        <p:nvSpPr>
          <p:cNvPr id="5334" name="Google Shape;5334;p21"/>
          <p:cNvSpPr/>
          <p:nvPr/>
        </p:nvSpPr>
        <p:spPr>
          <a:xfrm>
            <a:off x="4656138" y="1723157"/>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5" name="Google Shape;5335;p21"/>
          <p:cNvSpPr txBox="1"/>
          <p:nvPr/>
        </p:nvSpPr>
        <p:spPr>
          <a:xfrm>
            <a:off x="4946949" y="1723157"/>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目录</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三项目录页">
  <p:cSld name="三项目录页">
    <p:spTree>
      <p:nvGrpSpPr>
        <p:cNvPr id="5115" name="Shape 5115"/>
        <p:cNvGrpSpPr/>
        <p:nvPr/>
      </p:nvGrpSpPr>
      <p:grpSpPr>
        <a:xfrm>
          <a:off x="0" y="0"/>
          <a:ext cx="0" cy="0"/>
          <a:chOff x="0" y="0"/>
          <a:chExt cx="0" cy="0"/>
        </a:xfrm>
      </p:grpSpPr>
      <p:sp>
        <p:nvSpPr>
          <p:cNvPr id="5116" name="Google Shape;5116;p3"/>
          <p:cNvSpPr/>
          <p:nvPr>
            <p:ph idx="2" type="pic"/>
          </p:nvPr>
        </p:nvSpPr>
        <p:spPr>
          <a:xfrm>
            <a:off x="515938" y="831491"/>
            <a:ext cx="4140300" cy="5239200"/>
          </a:xfrm>
          <a:prstGeom prst="rect">
            <a:avLst/>
          </a:prstGeom>
          <a:noFill/>
          <a:ln>
            <a:noFill/>
          </a:ln>
        </p:spPr>
      </p:sp>
      <p:sp>
        <p:nvSpPr>
          <p:cNvPr id="5117" name="Google Shape;5117;p3"/>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zh-TW" sz="4000" u="none" cap="none" strike="noStrike">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cxnSp>
        <p:nvCxnSpPr>
          <p:cNvPr id="5118" name="Google Shape;5118;p3"/>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119" name="Google Shape;5119;p3"/>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120" name="Google Shape;5120;p3"/>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121" name="Google Shape;5121;p3"/>
          <p:cNvSpPr/>
          <p:nvPr/>
        </p:nvSpPr>
        <p:spPr>
          <a:xfrm>
            <a:off x="4656138" y="1047422"/>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2" name="Google Shape;5122;p3"/>
          <p:cNvSpPr txBox="1"/>
          <p:nvPr/>
        </p:nvSpPr>
        <p:spPr>
          <a:xfrm>
            <a:off x="4946949" y="1047422"/>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大綱</a:t>
            </a:r>
            <a:endParaRPr b="1" sz="4800">
              <a:solidFill>
                <a:schemeClr val="lt1"/>
              </a:solidFill>
              <a:latin typeface="Arial"/>
              <a:ea typeface="Arial"/>
              <a:cs typeface="Arial"/>
              <a:sym typeface="Arial"/>
            </a:endParaRPr>
          </a:p>
        </p:txBody>
      </p:sp>
      <p:sp>
        <p:nvSpPr>
          <p:cNvPr id="5123" name="Google Shape;5123;p3"/>
          <p:cNvSpPr txBox="1"/>
          <p:nvPr/>
        </p:nvSpPr>
        <p:spPr>
          <a:xfrm>
            <a:off x="4667274" y="23151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124" name="Google Shape;5124;p3"/>
          <p:cNvCxnSpPr/>
          <p:nvPr/>
        </p:nvCxnSpPr>
        <p:spPr>
          <a:xfrm>
            <a:off x="4761455" y="23151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25" name="Google Shape;5125;p3"/>
          <p:cNvSpPr txBox="1"/>
          <p:nvPr/>
        </p:nvSpPr>
        <p:spPr>
          <a:xfrm>
            <a:off x="4692526" y="3297656"/>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126" name="Google Shape;5126;p3"/>
          <p:cNvCxnSpPr/>
          <p:nvPr/>
        </p:nvCxnSpPr>
        <p:spPr>
          <a:xfrm>
            <a:off x="4786707" y="3297656"/>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27" name="Google Shape;5127;p3"/>
          <p:cNvSpPr txBox="1"/>
          <p:nvPr/>
        </p:nvSpPr>
        <p:spPr>
          <a:xfrm>
            <a:off x="4680057" y="4292554"/>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128" name="Google Shape;5128;p3"/>
          <p:cNvCxnSpPr/>
          <p:nvPr/>
        </p:nvCxnSpPr>
        <p:spPr>
          <a:xfrm>
            <a:off x="4774238" y="4292554"/>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29" name="Google Shape;5129;p3"/>
          <p:cNvSpPr txBox="1"/>
          <p:nvPr>
            <p:ph idx="1" type="body"/>
          </p:nvPr>
        </p:nvSpPr>
        <p:spPr>
          <a:xfrm>
            <a:off x="5352077" y="23674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30" name="Google Shape;5130;p3"/>
          <p:cNvSpPr txBox="1"/>
          <p:nvPr>
            <p:ph idx="3" type="body"/>
          </p:nvPr>
        </p:nvSpPr>
        <p:spPr>
          <a:xfrm>
            <a:off x="5352077" y="3349977"/>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31" name="Google Shape;5131;p3"/>
          <p:cNvSpPr txBox="1"/>
          <p:nvPr>
            <p:ph idx="4" type="body"/>
          </p:nvPr>
        </p:nvSpPr>
        <p:spPr>
          <a:xfrm>
            <a:off x="5326825" y="4344875"/>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32" name="Google Shape;5132;p3"/>
          <p:cNvSpPr txBox="1"/>
          <p:nvPr/>
        </p:nvSpPr>
        <p:spPr>
          <a:xfrm>
            <a:off x="4718092" y="5222719"/>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133" name="Google Shape;5133;p3"/>
          <p:cNvCxnSpPr/>
          <p:nvPr/>
        </p:nvCxnSpPr>
        <p:spPr>
          <a:xfrm>
            <a:off x="4812273" y="5222719"/>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34" name="Google Shape;5134;p3"/>
          <p:cNvSpPr txBox="1"/>
          <p:nvPr>
            <p:ph idx="5" type="body"/>
          </p:nvPr>
        </p:nvSpPr>
        <p:spPr>
          <a:xfrm>
            <a:off x="5364860" y="5275040"/>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六项目录页">
  <p:cSld name="六项目录页">
    <p:spTree>
      <p:nvGrpSpPr>
        <p:cNvPr id="5336" name="Shape 5336"/>
        <p:cNvGrpSpPr/>
        <p:nvPr/>
      </p:nvGrpSpPr>
      <p:grpSpPr>
        <a:xfrm>
          <a:off x="0" y="0"/>
          <a:ext cx="0" cy="0"/>
          <a:chOff x="0" y="0"/>
          <a:chExt cx="0" cy="0"/>
        </a:xfrm>
      </p:grpSpPr>
      <p:sp>
        <p:nvSpPr>
          <p:cNvPr id="5337" name="Google Shape;5337;p22"/>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8" name="Google Shape;5338;p22"/>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cxnSp>
        <p:nvCxnSpPr>
          <p:cNvPr id="5339" name="Google Shape;5339;p22"/>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340" name="Google Shape;5340;p22"/>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341" name="Google Shape;5341;p22"/>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342" name="Google Shape;5342;p22"/>
          <p:cNvSpPr txBox="1"/>
          <p:nvPr/>
        </p:nvSpPr>
        <p:spPr>
          <a:xfrm>
            <a:off x="4909111"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343" name="Google Shape;5343;p22"/>
          <p:cNvCxnSpPr/>
          <p:nvPr/>
        </p:nvCxnSpPr>
        <p:spPr>
          <a:xfrm>
            <a:off x="5003292"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44" name="Google Shape;5344;p22"/>
          <p:cNvSpPr txBox="1"/>
          <p:nvPr/>
        </p:nvSpPr>
        <p:spPr>
          <a:xfrm>
            <a:off x="7199345"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345" name="Google Shape;5345;p22"/>
          <p:cNvCxnSpPr/>
          <p:nvPr/>
        </p:nvCxnSpPr>
        <p:spPr>
          <a:xfrm>
            <a:off x="7293526"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46" name="Google Shape;5346;p22"/>
          <p:cNvSpPr txBox="1"/>
          <p:nvPr/>
        </p:nvSpPr>
        <p:spPr>
          <a:xfrm>
            <a:off x="4947146"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347" name="Google Shape;5347;p22"/>
          <p:cNvCxnSpPr/>
          <p:nvPr/>
        </p:nvCxnSpPr>
        <p:spPr>
          <a:xfrm>
            <a:off x="5041327"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48" name="Google Shape;5348;p22"/>
          <p:cNvSpPr txBox="1"/>
          <p:nvPr>
            <p:ph idx="1" type="body"/>
          </p:nvPr>
        </p:nvSpPr>
        <p:spPr>
          <a:xfrm>
            <a:off x="5593914"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49" name="Google Shape;5349;p22"/>
          <p:cNvSpPr txBox="1"/>
          <p:nvPr>
            <p:ph idx="2" type="body"/>
          </p:nvPr>
        </p:nvSpPr>
        <p:spPr>
          <a:xfrm>
            <a:off x="7858896"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0" name="Google Shape;5350;p22"/>
          <p:cNvSpPr txBox="1"/>
          <p:nvPr>
            <p:ph idx="3" type="body"/>
          </p:nvPr>
        </p:nvSpPr>
        <p:spPr>
          <a:xfrm>
            <a:off x="5593914"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1" name="Google Shape;5351;p22"/>
          <p:cNvSpPr txBox="1"/>
          <p:nvPr/>
        </p:nvSpPr>
        <p:spPr>
          <a:xfrm>
            <a:off x="7199345"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05.</a:t>
            </a:r>
            <a:endParaRPr b="1" sz="2800">
              <a:solidFill>
                <a:srgbClr val="BFBFBF"/>
              </a:solidFill>
              <a:latin typeface="Arial"/>
              <a:ea typeface="Arial"/>
              <a:cs typeface="Arial"/>
              <a:sym typeface="Arial"/>
            </a:endParaRPr>
          </a:p>
        </p:txBody>
      </p:sp>
      <p:cxnSp>
        <p:nvCxnSpPr>
          <p:cNvPr id="5352" name="Google Shape;5352;p22"/>
          <p:cNvCxnSpPr/>
          <p:nvPr/>
        </p:nvCxnSpPr>
        <p:spPr>
          <a:xfrm>
            <a:off x="7293526"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53" name="Google Shape;5353;p22"/>
          <p:cNvSpPr txBox="1"/>
          <p:nvPr>
            <p:ph idx="4" type="body"/>
          </p:nvPr>
        </p:nvSpPr>
        <p:spPr>
          <a:xfrm>
            <a:off x="7846113"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4" name="Google Shape;5354;p22"/>
          <p:cNvSpPr txBox="1"/>
          <p:nvPr/>
        </p:nvSpPr>
        <p:spPr>
          <a:xfrm>
            <a:off x="9511152"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355" name="Google Shape;5355;p22"/>
          <p:cNvCxnSpPr/>
          <p:nvPr/>
        </p:nvCxnSpPr>
        <p:spPr>
          <a:xfrm>
            <a:off x="9605333"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56" name="Google Shape;5356;p22"/>
          <p:cNvSpPr txBox="1"/>
          <p:nvPr>
            <p:ph idx="5" type="body"/>
          </p:nvPr>
        </p:nvSpPr>
        <p:spPr>
          <a:xfrm>
            <a:off x="10170703"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7" name="Google Shape;5357;p22"/>
          <p:cNvSpPr txBox="1"/>
          <p:nvPr/>
        </p:nvSpPr>
        <p:spPr>
          <a:xfrm>
            <a:off x="9511152"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06.</a:t>
            </a:r>
            <a:endParaRPr b="1" sz="2800">
              <a:solidFill>
                <a:srgbClr val="BFBFBF"/>
              </a:solidFill>
              <a:latin typeface="Arial"/>
              <a:ea typeface="Arial"/>
              <a:cs typeface="Arial"/>
              <a:sym typeface="Arial"/>
            </a:endParaRPr>
          </a:p>
        </p:txBody>
      </p:sp>
      <p:cxnSp>
        <p:nvCxnSpPr>
          <p:cNvPr id="5358" name="Google Shape;5358;p22"/>
          <p:cNvCxnSpPr/>
          <p:nvPr/>
        </p:nvCxnSpPr>
        <p:spPr>
          <a:xfrm>
            <a:off x="9605333"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359" name="Google Shape;5359;p22"/>
          <p:cNvSpPr txBox="1"/>
          <p:nvPr>
            <p:ph idx="6" type="body"/>
          </p:nvPr>
        </p:nvSpPr>
        <p:spPr>
          <a:xfrm>
            <a:off x="10157920"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60" name="Google Shape;5360;p22"/>
          <p:cNvSpPr/>
          <p:nvPr>
            <p:ph idx="7" type="pic"/>
          </p:nvPr>
        </p:nvSpPr>
        <p:spPr>
          <a:xfrm>
            <a:off x="515938" y="831491"/>
            <a:ext cx="4140300" cy="5239200"/>
          </a:xfrm>
          <a:prstGeom prst="rect">
            <a:avLst/>
          </a:prstGeom>
          <a:noFill/>
          <a:ln>
            <a:noFill/>
          </a:ln>
        </p:spPr>
      </p:sp>
      <p:sp>
        <p:nvSpPr>
          <p:cNvPr id="5361" name="Google Shape;5361;p22"/>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000">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sp>
        <p:nvSpPr>
          <p:cNvPr id="5362" name="Google Shape;5362;p22"/>
          <p:cNvSpPr/>
          <p:nvPr/>
        </p:nvSpPr>
        <p:spPr>
          <a:xfrm>
            <a:off x="4656138" y="1723157"/>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3" name="Google Shape;5363;p22"/>
          <p:cNvSpPr txBox="1"/>
          <p:nvPr/>
        </p:nvSpPr>
        <p:spPr>
          <a:xfrm>
            <a:off x="4946949" y="1723157"/>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目录</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5364" name="Shape 5364"/>
        <p:cNvGrpSpPr/>
        <p:nvPr/>
      </p:nvGrpSpPr>
      <p:grpSpPr>
        <a:xfrm>
          <a:off x="0" y="0"/>
          <a:ext cx="0" cy="0"/>
          <a:chOff x="0" y="0"/>
          <a:chExt cx="0" cy="0"/>
        </a:xfrm>
      </p:grpSpPr>
      <p:sp>
        <p:nvSpPr>
          <p:cNvPr id="5365" name="Google Shape;5365;p23"/>
          <p:cNvSpPr/>
          <p:nvPr/>
        </p:nvSpPr>
        <p:spPr>
          <a:xfrm>
            <a:off x="1208691" y="549275"/>
            <a:ext cx="3457800" cy="57594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66" name="Google Shape;5366;p23"/>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lt1"/>
              </a:buClr>
              <a:buSzPts val="49600"/>
              <a:buFont typeface="Arial"/>
              <a:buNone/>
              <a:defRPr b="1" i="0" sz="49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367" name="Google Shape;5367;p23"/>
          <p:cNvCxnSpPr/>
          <p:nvPr/>
        </p:nvCxnSpPr>
        <p:spPr>
          <a:xfrm>
            <a:off x="5028421" y="3429000"/>
            <a:ext cx="5721000" cy="0"/>
          </a:xfrm>
          <a:prstGeom prst="straightConnector1">
            <a:avLst/>
          </a:prstGeom>
          <a:noFill/>
          <a:ln cap="flat" cmpd="sng" w="9525">
            <a:solidFill>
              <a:srgbClr val="3F3F3F"/>
            </a:solidFill>
            <a:prstDash val="solid"/>
            <a:miter lim="800000"/>
            <a:headEnd len="sm" w="sm" type="none"/>
            <a:tailEnd len="sm" w="sm" type="none"/>
          </a:ln>
        </p:spPr>
      </p:cxnSp>
      <p:sp>
        <p:nvSpPr>
          <p:cNvPr id="5368" name="Google Shape;5368;p23"/>
          <p:cNvSpPr txBox="1"/>
          <p:nvPr/>
        </p:nvSpPr>
        <p:spPr>
          <a:xfrm>
            <a:off x="4931185" y="2428903"/>
            <a:ext cx="403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rgbClr val="F2F2F2"/>
                </a:solidFill>
                <a:latin typeface="Arial"/>
                <a:ea typeface="Arial"/>
                <a:cs typeface="Arial"/>
                <a:sym typeface="Arial"/>
              </a:rPr>
              <a:t>BUSINESS</a:t>
            </a:r>
            <a:endParaRPr b="1" sz="5400">
              <a:solidFill>
                <a:srgbClr val="F2F2F2"/>
              </a:solidFill>
              <a:latin typeface="Arial"/>
              <a:ea typeface="Arial"/>
              <a:cs typeface="Arial"/>
              <a:sym typeface="Arial"/>
            </a:endParaRPr>
          </a:p>
        </p:txBody>
      </p:sp>
      <p:grpSp>
        <p:nvGrpSpPr>
          <p:cNvPr id="5369" name="Google Shape;5369;p23"/>
          <p:cNvGrpSpPr/>
          <p:nvPr/>
        </p:nvGrpSpPr>
        <p:grpSpPr>
          <a:xfrm flipH="1">
            <a:off x="11537163" y="6268693"/>
            <a:ext cx="138900" cy="33339"/>
            <a:chOff x="1842295" y="6656386"/>
            <a:chExt cx="138900" cy="33339"/>
          </a:xfrm>
        </p:grpSpPr>
        <p:cxnSp>
          <p:nvCxnSpPr>
            <p:cNvPr id="5370" name="Google Shape;5370;p23"/>
            <p:cNvCxnSpPr/>
            <p:nvPr/>
          </p:nvCxnSpPr>
          <p:spPr>
            <a:xfrm>
              <a:off x="1842295" y="6656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371" name="Google Shape;5371;p23"/>
            <p:cNvCxnSpPr/>
            <p:nvPr/>
          </p:nvCxnSpPr>
          <p:spPr>
            <a:xfrm>
              <a:off x="1842295" y="6689725"/>
              <a:ext cx="138900" cy="0"/>
            </a:xfrm>
            <a:prstGeom prst="straightConnector1">
              <a:avLst/>
            </a:prstGeom>
            <a:noFill/>
            <a:ln cap="flat" cmpd="sng" w="9525">
              <a:solidFill>
                <a:srgbClr val="3F3F3F"/>
              </a:solidFill>
              <a:prstDash val="solid"/>
              <a:miter lim="800000"/>
              <a:headEnd len="sm" w="sm" type="none"/>
              <a:tailEnd len="sm" w="sm" type="none"/>
            </a:ln>
          </p:spPr>
        </p:cxnSp>
      </p:grpSp>
      <p:sp>
        <p:nvSpPr>
          <p:cNvPr id="5372" name="Google Shape;5372;p23"/>
          <p:cNvSpPr txBox="1"/>
          <p:nvPr>
            <p:ph idx="2" type="body"/>
          </p:nvPr>
        </p:nvSpPr>
        <p:spPr>
          <a:xfrm>
            <a:off x="4917130" y="3856010"/>
            <a:ext cx="2971800" cy="757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4800"/>
              <a:buFont typeface="Arial"/>
              <a:buNone/>
              <a:defRPr b="1" i="0" sz="48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73" name="Google Shape;5373;p23"/>
          <p:cNvSpPr txBox="1"/>
          <p:nvPr>
            <p:ph idx="3" type="body"/>
          </p:nvPr>
        </p:nvSpPr>
        <p:spPr>
          <a:xfrm>
            <a:off x="4917130" y="4587740"/>
            <a:ext cx="8322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BFBFBF"/>
              </a:buClr>
              <a:buSzPts val="1400"/>
              <a:buFont typeface="Arial"/>
              <a:buNone/>
              <a:defRPr b="0" i="0" sz="1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3">
  <p:cSld name="正文页3">
    <p:spTree>
      <p:nvGrpSpPr>
        <p:cNvPr id="5374" name="Shape 5374"/>
        <p:cNvGrpSpPr/>
        <p:nvPr/>
      </p:nvGrpSpPr>
      <p:grpSpPr>
        <a:xfrm>
          <a:off x="0" y="0"/>
          <a:ext cx="0" cy="0"/>
          <a:chOff x="0" y="0"/>
          <a:chExt cx="0" cy="0"/>
        </a:xfrm>
      </p:grpSpPr>
      <p:sp>
        <p:nvSpPr>
          <p:cNvPr id="5375" name="Google Shape;5375;p24"/>
          <p:cNvSpPr/>
          <p:nvPr>
            <p:ph idx="2" type="pic"/>
          </p:nvPr>
        </p:nvSpPr>
        <p:spPr>
          <a:xfrm>
            <a:off x="515938" y="1347726"/>
            <a:ext cx="11172900" cy="2751300"/>
          </a:xfrm>
          <a:prstGeom prst="rect">
            <a:avLst/>
          </a:prstGeom>
          <a:noFill/>
          <a:ln>
            <a:noFill/>
          </a:ln>
        </p:spPr>
      </p:sp>
      <p:sp>
        <p:nvSpPr>
          <p:cNvPr id="5376" name="Google Shape;5376;p24"/>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377" name="Google Shape;5377;p24"/>
          <p:cNvGrpSpPr/>
          <p:nvPr/>
        </p:nvGrpSpPr>
        <p:grpSpPr>
          <a:xfrm>
            <a:off x="11291032" y="502059"/>
            <a:ext cx="452400" cy="261600"/>
            <a:chOff x="475887" y="502059"/>
            <a:chExt cx="452400" cy="261600"/>
          </a:xfrm>
        </p:grpSpPr>
        <p:sp>
          <p:nvSpPr>
            <p:cNvPr id="5378" name="Google Shape;5378;p24"/>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9" name="Google Shape;5379;p24"/>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380" name="Google Shape;5380;p24"/>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381" name="Google Shape;5381;p24"/>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382" name="Google Shape;5382;p24"/>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4">
  <p:cSld name="正文页4">
    <p:spTree>
      <p:nvGrpSpPr>
        <p:cNvPr id="5383" name="Shape 5383"/>
        <p:cNvGrpSpPr/>
        <p:nvPr/>
      </p:nvGrpSpPr>
      <p:grpSpPr>
        <a:xfrm>
          <a:off x="0" y="0"/>
          <a:ext cx="0" cy="0"/>
          <a:chOff x="0" y="0"/>
          <a:chExt cx="0" cy="0"/>
        </a:xfrm>
      </p:grpSpPr>
      <p:sp>
        <p:nvSpPr>
          <p:cNvPr id="5384" name="Google Shape;5384;p25"/>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385" name="Google Shape;5385;p25"/>
          <p:cNvGrpSpPr/>
          <p:nvPr/>
        </p:nvGrpSpPr>
        <p:grpSpPr>
          <a:xfrm>
            <a:off x="11291032" y="502059"/>
            <a:ext cx="452400" cy="261600"/>
            <a:chOff x="475887" y="502059"/>
            <a:chExt cx="452400" cy="261600"/>
          </a:xfrm>
        </p:grpSpPr>
        <p:sp>
          <p:nvSpPr>
            <p:cNvPr id="5386" name="Google Shape;5386;p25"/>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87" name="Google Shape;5387;p25"/>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388" name="Google Shape;5388;p25"/>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389" name="Google Shape;5389;p25"/>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390" name="Google Shape;5390;p25"/>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391" name="Google Shape;5391;p25"/>
          <p:cNvSpPr/>
          <p:nvPr/>
        </p:nvSpPr>
        <p:spPr>
          <a:xfrm>
            <a:off x="1528273"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2" name="Google Shape;5392;p25"/>
          <p:cNvSpPr/>
          <p:nvPr/>
        </p:nvSpPr>
        <p:spPr>
          <a:xfrm>
            <a:off x="1528273"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3" name="Google Shape;5393;p25"/>
          <p:cNvSpPr/>
          <p:nvPr/>
        </p:nvSpPr>
        <p:spPr>
          <a:xfrm>
            <a:off x="5269959"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4" name="Google Shape;5394;p25"/>
          <p:cNvSpPr/>
          <p:nvPr/>
        </p:nvSpPr>
        <p:spPr>
          <a:xfrm>
            <a:off x="5269959"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5" name="Google Shape;5395;p25"/>
          <p:cNvSpPr/>
          <p:nvPr/>
        </p:nvSpPr>
        <p:spPr>
          <a:xfrm>
            <a:off x="8969599" y="1491411"/>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6" name="Google Shape;5396;p25"/>
          <p:cNvSpPr/>
          <p:nvPr/>
        </p:nvSpPr>
        <p:spPr>
          <a:xfrm>
            <a:off x="8969599" y="2191203"/>
            <a:ext cx="1671300" cy="1671300"/>
          </a:xfrm>
          <a:prstGeom prst="ellipse">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7" name="Google Shape;5397;p25"/>
          <p:cNvSpPr/>
          <p:nvPr>
            <p:ph idx="2" type="pic"/>
          </p:nvPr>
        </p:nvSpPr>
        <p:spPr>
          <a:xfrm>
            <a:off x="1528273" y="1889507"/>
            <a:ext cx="1670400" cy="1670400"/>
          </a:xfrm>
          <a:prstGeom prst="ellipse">
            <a:avLst/>
          </a:prstGeom>
          <a:noFill/>
          <a:ln>
            <a:noFill/>
          </a:ln>
        </p:spPr>
      </p:sp>
      <p:sp>
        <p:nvSpPr>
          <p:cNvPr id="5398" name="Google Shape;5398;p25"/>
          <p:cNvSpPr/>
          <p:nvPr>
            <p:ph idx="3" type="pic"/>
          </p:nvPr>
        </p:nvSpPr>
        <p:spPr>
          <a:xfrm>
            <a:off x="5270417" y="1889507"/>
            <a:ext cx="1670400" cy="1670400"/>
          </a:xfrm>
          <a:prstGeom prst="ellipse">
            <a:avLst/>
          </a:prstGeom>
          <a:noFill/>
          <a:ln>
            <a:noFill/>
          </a:ln>
        </p:spPr>
      </p:sp>
      <p:sp>
        <p:nvSpPr>
          <p:cNvPr id="5399" name="Google Shape;5399;p25"/>
          <p:cNvSpPr/>
          <p:nvPr>
            <p:ph idx="4" type="pic"/>
          </p:nvPr>
        </p:nvSpPr>
        <p:spPr>
          <a:xfrm>
            <a:off x="8970515" y="1889507"/>
            <a:ext cx="1670400" cy="1670400"/>
          </a:xfrm>
          <a:prstGeom prst="ellipse">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5">
  <p:cSld name="正文页5">
    <p:spTree>
      <p:nvGrpSpPr>
        <p:cNvPr id="5400" name="Shape 5400"/>
        <p:cNvGrpSpPr/>
        <p:nvPr/>
      </p:nvGrpSpPr>
      <p:grpSpPr>
        <a:xfrm>
          <a:off x="0" y="0"/>
          <a:ext cx="0" cy="0"/>
          <a:chOff x="0" y="0"/>
          <a:chExt cx="0" cy="0"/>
        </a:xfrm>
      </p:grpSpPr>
      <p:sp>
        <p:nvSpPr>
          <p:cNvPr id="5401" name="Google Shape;5401;p26"/>
          <p:cNvSpPr txBox="1"/>
          <p:nvPr/>
        </p:nvSpPr>
        <p:spPr>
          <a:xfrm rot="-5400000">
            <a:off x="4918984" y="2421019"/>
            <a:ext cx="4121700" cy="221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3800">
                <a:solidFill>
                  <a:srgbClr val="F2F2F2"/>
                </a:solidFill>
                <a:latin typeface="Arial"/>
                <a:ea typeface="Arial"/>
                <a:cs typeface="Arial"/>
                <a:sym typeface="Arial"/>
              </a:rPr>
              <a:t>2019</a:t>
            </a:r>
            <a:endParaRPr b="1" sz="13800">
              <a:solidFill>
                <a:srgbClr val="F2F2F2"/>
              </a:solidFill>
              <a:latin typeface="Arial"/>
              <a:ea typeface="Arial"/>
              <a:cs typeface="Arial"/>
              <a:sym typeface="Arial"/>
            </a:endParaRPr>
          </a:p>
        </p:txBody>
      </p:sp>
      <p:sp>
        <p:nvSpPr>
          <p:cNvPr id="5402" name="Google Shape;5402;p26"/>
          <p:cNvSpPr/>
          <p:nvPr/>
        </p:nvSpPr>
        <p:spPr>
          <a:xfrm>
            <a:off x="7430812" y="1208689"/>
            <a:ext cx="1322700" cy="47067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3" name="Google Shape;5403;p26"/>
          <p:cNvSpPr/>
          <p:nvPr>
            <p:ph idx="2" type="pic"/>
          </p:nvPr>
        </p:nvSpPr>
        <p:spPr>
          <a:xfrm>
            <a:off x="7535863" y="1208088"/>
            <a:ext cx="3918000" cy="4707000"/>
          </a:xfrm>
          <a:prstGeom prst="rect">
            <a:avLst/>
          </a:prstGeom>
          <a:noFill/>
          <a:ln>
            <a:noFill/>
          </a:ln>
        </p:spPr>
      </p:sp>
      <p:sp>
        <p:nvSpPr>
          <p:cNvPr id="5404" name="Google Shape;5404;p26"/>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05" name="Google Shape;5405;p26"/>
          <p:cNvGrpSpPr/>
          <p:nvPr/>
        </p:nvGrpSpPr>
        <p:grpSpPr>
          <a:xfrm>
            <a:off x="11291032" y="502059"/>
            <a:ext cx="452400" cy="261600"/>
            <a:chOff x="475887" y="502059"/>
            <a:chExt cx="452400" cy="261600"/>
          </a:xfrm>
        </p:grpSpPr>
        <p:sp>
          <p:nvSpPr>
            <p:cNvPr id="5406" name="Google Shape;5406;p26"/>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7" name="Google Shape;5407;p26"/>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408" name="Google Shape;5408;p26"/>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409" name="Google Shape;5409;p26"/>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410" name="Google Shape;5410;p26"/>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6">
  <p:cSld name="正文页6">
    <p:spTree>
      <p:nvGrpSpPr>
        <p:cNvPr id="5411" name="Shape 5411"/>
        <p:cNvGrpSpPr/>
        <p:nvPr/>
      </p:nvGrpSpPr>
      <p:grpSpPr>
        <a:xfrm>
          <a:off x="0" y="0"/>
          <a:ext cx="0" cy="0"/>
          <a:chOff x="0" y="0"/>
          <a:chExt cx="0" cy="0"/>
        </a:xfrm>
      </p:grpSpPr>
      <p:sp>
        <p:nvSpPr>
          <p:cNvPr id="5412" name="Google Shape;5412;p27"/>
          <p:cNvSpPr/>
          <p:nvPr/>
        </p:nvSpPr>
        <p:spPr>
          <a:xfrm>
            <a:off x="1809851" y="1597034"/>
            <a:ext cx="3269700" cy="17613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13" name="Google Shape;5413;p27"/>
          <p:cNvSpPr/>
          <p:nvPr>
            <p:ph idx="2" type="pic"/>
          </p:nvPr>
        </p:nvSpPr>
        <p:spPr>
          <a:xfrm>
            <a:off x="1766086" y="1646238"/>
            <a:ext cx="3271200" cy="1760400"/>
          </a:xfrm>
          <a:prstGeom prst="round1Rect">
            <a:avLst>
              <a:gd fmla="val 16056" name="adj"/>
            </a:avLst>
          </a:prstGeom>
          <a:noFill/>
          <a:ln>
            <a:noFill/>
          </a:ln>
        </p:spPr>
      </p:sp>
      <p:sp>
        <p:nvSpPr>
          <p:cNvPr id="5414" name="Google Shape;5414;p27"/>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415" name="Google Shape;5415;p27"/>
          <p:cNvGrpSpPr/>
          <p:nvPr/>
        </p:nvGrpSpPr>
        <p:grpSpPr>
          <a:xfrm>
            <a:off x="11291032" y="502059"/>
            <a:ext cx="452400" cy="261600"/>
            <a:chOff x="475887" y="502059"/>
            <a:chExt cx="452400" cy="261600"/>
          </a:xfrm>
        </p:grpSpPr>
        <p:sp>
          <p:nvSpPr>
            <p:cNvPr id="5416" name="Google Shape;5416;p27"/>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17" name="Google Shape;5417;p27"/>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418" name="Google Shape;5418;p27"/>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419" name="Google Shape;5419;p27"/>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420" name="Google Shape;5420;p27"/>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421" name="Google Shape;5421;p27"/>
          <p:cNvSpPr/>
          <p:nvPr/>
        </p:nvSpPr>
        <p:spPr>
          <a:xfrm>
            <a:off x="6640034" y="1597034"/>
            <a:ext cx="3269700" cy="17613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2" name="Google Shape;5422;p27"/>
          <p:cNvSpPr/>
          <p:nvPr>
            <p:ph idx="3" type="pic"/>
          </p:nvPr>
        </p:nvSpPr>
        <p:spPr>
          <a:xfrm>
            <a:off x="6586980" y="1646238"/>
            <a:ext cx="3271200" cy="1760400"/>
          </a:xfrm>
          <a:prstGeom prst="round1Rect">
            <a:avLst>
              <a:gd fmla="val 16056" name="adj"/>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7">
  <p:cSld name="正文页7">
    <p:spTree>
      <p:nvGrpSpPr>
        <p:cNvPr id="5423" name="Shape 5423"/>
        <p:cNvGrpSpPr/>
        <p:nvPr/>
      </p:nvGrpSpPr>
      <p:grpSpPr>
        <a:xfrm>
          <a:off x="0" y="0"/>
          <a:ext cx="0" cy="0"/>
          <a:chOff x="0" y="0"/>
          <a:chExt cx="0" cy="0"/>
        </a:xfrm>
      </p:grpSpPr>
      <p:sp>
        <p:nvSpPr>
          <p:cNvPr id="5424" name="Google Shape;5424;p28"/>
          <p:cNvSpPr/>
          <p:nvPr/>
        </p:nvSpPr>
        <p:spPr>
          <a:xfrm>
            <a:off x="881807" y="2293872"/>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5" name="Google Shape;5425;p28"/>
          <p:cNvSpPr/>
          <p:nvPr>
            <p:ph idx="2" type="pic"/>
          </p:nvPr>
        </p:nvSpPr>
        <p:spPr>
          <a:xfrm>
            <a:off x="835025" y="2325688"/>
            <a:ext cx="1892400" cy="1892400"/>
          </a:xfrm>
          <a:prstGeom prst="round1Rect">
            <a:avLst>
              <a:gd fmla="val 16667" name="adj"/>
            </a:avLst>
          </a:prstGeom>
          <a:noFill/>
          <a:ln>
            <a:noFill/>
          </a:ln>
        </p:spPr>
      </p:sp>
      <p:sp>
        <p:nvSpPr>
          <p:cNvPr id="5426" name="Google Shape;5426;p28"/>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27" name="Google Shape;5427;p28"/>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8" name="Google Shape;5428;p28"/>
          <p:cNvSpPr/>
          <p:nvPr/>
        </p:nvSpPr>
        <p:spPr>
          <a:xfrm>
            <a:off x="3708014" y="1974292"/>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9" name="Google Shape;5429;p28"/>
          <p:cNvSpPr/>
          <p:nvPr/>
        </p:nvSpPr>
        <p:spPr>
          <a:xfrm>
            <a:off x="6534221" y="1654711"/>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0" name="Google Shape;5430;p28"/>
          <p:cNvSpPr/>
          <p:nvPr/>
        </p:nvSpPr>
        <p:spPr>
          <a:xfrm>
            <a:off x="9360429" y="1335130"/>
            <a:ext cx="1877100" cy="18924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1" name="Google Shape;5431;p28"/>
          <p:cNvSpPr/>
          <p:nvPr>
            <p:ph idx="3" type="pic"/>
          </p:nvPr>
        </p:nvSpPr>
        <p:spPr>
          <a:xfrm>
            <a:off x="3663621" y="1995488"/>
            <a:ext cx="1892400" cy="1892400"/>
          </a:xfrm>
          <a:prstGeom prst="round1Rect">
            <a:avLst>
              <a:gd fmla="val 16667" name="adj"/>
            </a:avLst>
          </a:prstGeom>
          <a:noFill/>
          <a:ln>
            <a:noFill/>
          </a:ln>
        </p:spPr>
      </p:sp>
      <p:sp>
        <p:nvSpPr>
          <p:cNvPr id="5432" name="Google Shape;5432;p28"/>
          <p:cNvSpPr/>
          <p:nvPr>
            <p:ph idx="4" type="pic"/>
          </p:nvPr>
        </p:nvSpPr>
        <p:spPr>
          <a:xfrm>
            <a:off x="6492217" y="1677988"/>
            <a:ext cx="1892400" cy="1892400"/>
          </a:xfrm>
          <a:prstGeom prst="round1Rect">
            <a:avLst>
              <a:gd fmla="val 16667" name="adj"/>
            </a:avLst>
          </a:prstGeom>
          <a:noFill/>
          <a:ln>
            <a:noFill/>
          </a:ln>
        </p:spPr>
      </p:sp>
      <p:sp>
        <p:nvSpPr>
          <p:cNvPr id="5433" name="Google Shape;5433;p28"/>
          <p:cNvSpPr/>
          <p:nvPr>
            <p:ph idx="5" type="pic"/>
          </p:nvPr>
        </p:nvSpPr>
        <p:spPr>
          <a:xfrm>
            <a:off x="9328750" y="1379003"/>
            <a:ext cx="1892400" cy="1892400"/>
          </a:xfrm>
          <a:prstGeom prst="round1Rect">
            <a:avLst>
              <a:gd fmla="val 16667" name="adj"/>
            </a:avLst>
          </a:prstGeom>
          <a:noFill/>
          <a:ln>
            <a:noFill/>
          </a:ln>
        </p:spPr>
      </p:sp>
      <p:cxnSp>
        <p:nvCxnSpPr>
          <p:cNvPr id="5434" name="Google Shape;5434;p28"/>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435" name="Google Shape;5435;p28"/>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8">
  <p:cSld name="正文页8">
    <p:spTree>
      <p:nvGrpSpPr>
        <p:cNvPr id="5436" name="Shape 5436"/>
        <p:cNvGrpSpPr/>
        <p:nvPr/>
      </p:nvGrpSpPr>
      <p:grpSpPr>
        <a:xfrm>
          <a:off x="0" y="0"/>
          <a:ext cx="0" cy="0"/>
          <a:chOff x="0" y="0"/>
          <a:chExt cx="0" cy="0"/>
        </a:xfrm>
      </p:grpSpPr>
      <p:sp>
        <p:nvSpPr>
          <p:cNvPr id="5437" name="Google Shape;5437;p29"/>
          <p:cNvSpPr/>
          <p:nvPr/>
        </p:nvSpPr>
        <p:spPr>
          <a:xfrm flipH="1">
            <a:off x="815838" y="819959"/>
            <a:ext cx="3840300" cy="5250000"/>
          </a:xfrm>
          <a:prstGeom prst="round1Rect">
            <a:avLst>
              <a:gd fmla="val 16667"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8" name="Google Shape;5438;p29"/>
          <p:cNvSpPr/>
          <p:nvPr>
            <p:ph idx="2" type="pic"/>
          </p:nvPr>
        </p:nvSpPr>
        <p:spPr>
          <a:xfrm>
            <a:off x="515938" y="820738"/>
            <a:ext cx="4038600" cy="52164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自定义版式">
  <p:cSld name="5_自定义版式">
    <p:spTree>
      <p:nvGrpSpPr>
        <p:cNvPr id="5439" name="Shape 5439"/>
        <p:cNvGrpSpPr/>
        <p:nvPr/>
      </p:nvGrpSpPr>
      <p:grpSpPr>
        <a:xfrm>
          <a:off x="0" y="0"/>
          <a:ext cx="0" cy="0"/>
          <a:chOff x="0" y="0"/>
          <a:chExt cx="0" cy="0"/>
        </a:xfrm>
      </p:grpSpPr>
      <p:cxnSp>
        <p:nvCxnSpPr>
          <p:cNvPr id="5440" name="Google Shape;5440;p30"/>
          <p:cNvCxnSpPr/>
          <p:nvPr/>
        </p:nvCxnSpPr>
        <p:spPr>
          <a:xfrm>
            <a:off x="3353176" y="558349"/>
            <a:ext cx="5721000" cy="0"/>
          </a:xfrm>
          <a:prstGeom prst="straightConnector1">
            <a:avLst/>
          </a:prstGeom>
          <a:noFill/>
          <a:ln cap="flat" cmpd="sng" w="9525">
            <a:solidFill>
              <a:srgbClr val="3F3F3F"/>
            </a:solidFill>
            <a:prstDash val="solid"/>
            <a:miter lim="800000"/>
            <a:headEnd len="sm" w="sm" type="none"/>
            <a:tailEnd len="sm" w="sm" type="none"/>
          </a:ln>
        </p:spPr>
      </p:cxnSp>
      <p:sp>
        <p:nvSpPr>
          <p:cNvPr id="5441" name="Google Shape;5441;p30"/>
          <p:cNvSpPr txBox="1"/>
          <p:nvPr/>
        </p:nvSpPr>
        <p:spPr>
          <a:xfrm>
            <a:off x="4080062" y="1661648"/>
            <a:ext cx="403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rgbClr val="F2F2F2"/>
                </a:solidFill>
                <a:latin typeface="Arial"/>
                <a:ea typeface="Arial"/>
                <a:cs typeface="Arial"/>
                <a:sym typeface="Arial"/>
              </a:rPr>
              <a:t>BUSINESS</a:t>
            </a:r>
            <a:endParaRPr b="1" sz="5400">
              <a:solidFill>
                <a:srgbClr val="F2F2F2"/>
              </a:solidFill>
              <a:latin typeface="Arial"/>
              <a:ea typeface="Arial"/>
              <a:cs typeface="Arial"/>
              <a:sym typeface="Arial"/>
            </a:endParaRPr>
          </a:p>
        </p:txBody>
      </p:sp>
      <p:sp>
        <p:nvSpPr>
          <p:cNvPr id="5442" name="Google Shape;5442;p30"/>
          <p:cNvSpPr txBox="1"/>
          <p:nvPr/>
        </p:nvSpPr>
        <p:spPr>
          <a:xfrm>
            <a:off x="2184401" y="1851763"/>
            <a:ext cx="7823100" cy="144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8800">
                <a:solidFill>
                  <a:schemeClr val="accent4"/>
                </a:solidFill>
                <a:latin typeface="Arial"/>
                <a:ea typeface="Arial"/>
                <a:cs typeface="Arial"/>
                <a:sym typeface="Arial"/>
              </a:rPr>
              <a:t>THANK YOU</a:t>
            </a:r>
            <a:endParaRPr sz="8800">
              <a:solidFill>
                <a:schemeClr val="accent4"/>
              </a:solidFill>
              <a:latin typeface="Arial"/>
              <a:ea typeface="Arial"/>
              <a:cs typeface="Arial"/>
              <a:sym typeface="Arial"/>
            </a:endParaRPr>
          </a:p>
        </p:txBody>
      </p:sp>
      <p:sp>
        <p:nvSpPr>
          <p:cNvPr id="5443" name="Google Shape;5443;p30"/>
          <p:cNvSpPr txBox="1"/>
          <p:nvPr/>
        </p:nvSpPr>
        <p:spPr>
          <a:xfrm>
            <a:off x="5101502" y="3079656"/>
            <a:ext cx="19800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3200">
                <a:solidFill>
                  <a:srgbClr val="3F3F3F"/>
                </a:solidFill>
                <a:latin typeface="Arial"/>
                <a:ea typeface="Arial"/>
                <a:cs typeface="Arial"/>
                <a:sym typeface="Arial"/>
              </a:rPr>
              <a:t>感謝聆聽</a:t>
            </a:r>
            <a:endParaRPr b="1" sz="3200">
              <a:solidFill>
                <a:srgbClr val="3F3F3F"/>
              </a:solidFill>
              <a:latin typeface="Arial"/>
              <a:ea typeface="Arial"/>
              <a:cs typeface="Arial"/>
              <a:sym typeface="Arial"/>
            </a:endParaRPr>
          </a:p>
        </p:txBody>
      </p:sp>
      <p:cxnSp>
        <p:nvCxnSpPr>
          <p:cNvPr id="5444" name="Google Shape;5444;p30"/>
          <p:cNvCxnSpPr/>
          <p:nvPr/>
        </p:nvCxnSpPr>
        <p:spPr>
          <a:xfrm>
            <a:off x="5788079" y="3782176"/>
            <a:ext cx="615900" cy="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自定义版式">
  <p:cSld name="10_自定义版式">
    <p:spTree>
      <p:nvGrpSpPr>
        <p:cNvPr id="5445" name="Shape 544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5135" name="Shape 5135"/>
        <p:cNvGrpSpPr/>
        <p:nvPr/>
      </p:nvGrpSpPr>
      <p:grpSpPr>
        <a:xfrm>
          <a:off x="0" y="0"/>
          <a:ext cx="0" cy="0"/>
          <a:chOff x="0" y="0"/>
          <a:chExt cx="0" cy="0"/>
        </a:xfrm>
      </p:grpSpPr>
      <p:sp>
        <p:nvSpPr>
          <p:cNvPr id="5136" name="Google Shape;5136;p4"/>
          <p:cNvSpPr/>
          <p:nvPr/>
        </p:nvSpPr>
        <p:spPr>
          <a:xfrm>
            <a:off x="1208691" y="549275"/>
            <a:ext cx="3457800" cy="57594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37" name="Google Shape;5137;p4"/>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chemeClr val="lt1"/>
              </a:buClr>
              <a:buSzPts val="49600"/>
              <a:buFont typeface="Arial"/>
              <a:buNone/>
              <a:defRPr b="1" i="0" sz="49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138" name="Google Shape;5138;p4"/>
          <p:cNvCxnSpPr/>
          <p:nvPr/>
        </p:nvCxnSpPr>
        <p:spPr>
          <a:xfrm>
            <a:off x="5028421" y="3429000"/>
            <a:ext cx="5721000" cy="0"/>
          </a:xfrm>
          <a:prstGeom prst="straightConnector1">
            <a:avLst/>
          </a:prstGeom>
          <a:noFill/>
          <a:ln cap="flat" cmpd="sng" w="9525">
            <a:solidFill>
              <a:srgbClr val="3F3F3F"/>
            </a:solidFill>
            <a:prstDash val="solid"/>
            <a:miter lim="800000"/>
            <a:headEnd len="sm" w="sm" type="none"/>
            <a:tailEnd len="sm" w="sm" type="none"/>
          </a:ln>
        </p:spPr>
      </p:cxnSp>
      <p:sp>
        <p:nvSpPr>
          <p:cNvPr id="5139" name="Google Shape;5139;p4"/>
          <p:cNvSpPr txBox="1"/>
          <p:nvPr/>
        </p:nvSpPr>
        <p:spPr>
          <a:xfrm>
            <a:off x="4931185" y="2428903"/>
            <a:ext cx="403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rgbClr val="F2F2F2"/>
                </a:solidFill>
                <a:latin typeface="Arial"/>
                <a:ea typeface="Arial"/>
                <a:cs typeface="Arial"/>
                <a:sym typeface="Arial"/>
              </a:rPr>
              <a:t>BUSINESS</a:t>
            </a:r>
            <a:endParaRPr b="1" sz="5400">
              <a:solidFill>
                <a:srgbClr val="F2F2F2"/>
              </a:solidFill>
              <a:latin typeface="Arial"/>
              <a:ea typeface="Arial"/>
              <a:cs typeface="Arial"/>
              <a:sym typeface="Arial"/>
            </a:endParaRPr>
          </a:p>
        </p:txBody>
      </p:sp>
      <p:grpSp>
        <p:nvGrpSpPr>
          <p:cNvPr id="5140" name="Google Shape;5140;p4"/>
          <p:cNvGrpSpPr/>
          <p:nvPr/>
        </p:nvGrpSpPr>
        <p:grpSpPr>
          <a:xfrm flipH="1">
            <a:off x="11537163" y="6268693"/>
            <a:ext cx="138900" cy="33339"/>
            <a:chOff x="1842295" y="6656386"/>
            <a:chExt cx="138900" cy="33339"/>
          </a:xfrm>
        </p:grpSpPr>
        <p:cxnSp>
          <p:nvCxnSpPr>
            <p:cNvPr id="5141" name="Google Shape;5141;p4"/>
            <p:cNvCxnSpPr/>
            <p:nvPr/>
          </p:nvCxnSpPr>
          <p:spPr>
            <a:xfrm>
              <a:off x="1842295" y="6656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142" name="Google Shape;5142;p4"/>
            <p:cNvCxnSpPr/>
            <p:nvPr/>
          </p:nvCxnSpPr>
          <p:spPr>
            <a:xfrm>
              <a:off x="1842295" y="6689725"/>
              <a:ext cx="138900" cy="0"/>
            </a:xfrm>
            <a:prstGeom prst="straightConnector1">
              <a:avLst/>
            </a:prstGeom>
            <a:noFill/>
            <a:ln cap="flat" cmpd="sng" w="9525">
              <a:solidFill>
                <a:srgbClr val="3F3F3F"/>
              </a:solidFill>
              <a:prstDash val="solid"/>
              <a:miter lim="800000"/>
              <a:headEnd len="sm" w="sm" type="none"/>
              <a:tailEnd len="sm" w="sm" type="none"/>
            </a:ln>
          </p:spPr>
        </p:cxnSp>
      </p:grpSp>
      <p:sp>
        <p:nvSpPr>
          <p:cNvPr id="5143" name="Google Shape;5143;p4"/>
          <p:cNvSpPr txBox="1"/>
          <p:nvPr>
            <p:ph idx="2" type="body"/>
          </p:nvPr>
        </p:nvSpPr>
        <p:spPr>
          <a:xfrm>
            <a:off x="4917130" y="3856010"/>
            <a:ext cx="2971800" cy="757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4800"/>
              <a:buFont typeface="Arial"/>
              <a:buNone/>
              <a:defRPr b="1" i="0" sz="48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44" name="Google Shape;5144;p4"/>
          <p:cNvSpPr txBox="1"/>
          <p:nvPr>
            <p:ph idx="3" type="body"/>
          </p:nvPr>
        </p:nvSpPr>
        <p:spPr>
          <a:xfrm>
            <a:off x="4917130" y="4587740"/>
            <a:ext cx="832200" cy="2862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BFBFBF"/>
              </a:buClr>
              <a:buSzPts val="1400"/>
              <a:buFont typeface="Arial"/>
              <a:buNone/>
              <a:defRPr b="0" i="0" sz="1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5446" name="Shape 5446"/>
        <p:cNvGrpSpPr/>
        <p:nvPr/>
      </p:nvGrpSpPr>
      <p:grpSpPr>
        <a:xfrm>
          <a:off x="0" y="0"/>
          <a:ext cx="0" cy="0"/>
          <a:chOff x="0" y="0"/>
          <a:chExt cx="0" cy="0"/>
        </a:xfrm>
      </p:grpSpPr>
      <p:sp>
        <p:nvSpPr>
          <p:cNvPr id="5447" name="Google Shape;5447;p3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448" name="Google Shape;5448;p3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449" name="Google Shape;5449;p3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50" name="Google Shape;5450;p3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51" name="Google Shape;5451;p3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spTree>
      <p:nvGrpSpPr>
        <p:cNvPr id="5453" name="Shape 545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幻灯片">
  <p:cSld name="3_标题幻灯片">
    <p:spTree>
      <p:nvGrpSpPr>
        <p:cNvPr id="5454" name="Shape 5454"/>
        <p:cNvGrpSpPr/>
        <p:nvPr/>
      </p:nvGrpSpPr>
      <p:grpSpPr>
        <a:xfrm>
          <a:off x="0" y="0"/>
          <a:ext cx="0" cy="0"/>
          <a:chOff x="0" y="0"/>
          <a:chExt cx="0" cy="0"/>
        </a:xfrm>
      </p:grpSpPr>
      <p:sp>
        <p:nvSpPr>
          <p:cNvPr id="5455" name="Google Shape;5455;p35"/>
          <p:cNvSpPr/>
          <p:nvPr/>
        </p:nvSpPr>
        <p:spPr>
          <a:xfrm>
            <a:off x="440603" y="759873"/>
            <a:ext cx="1569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3F3F3F"/>
                </a:solidFill>
                <a:latin typeface="Quattrocento Sans"/>
                <a:ea typeface="Quattrocento Sans"/>
                <a:cs typeface="Quattrocento Sans"/>
                <a:sym typeface="Quattrocento Sans"/>
              </a:rPr>
              <a:t>背景图片素材</a:t>
            </a:r>
            <a:endParaRPr/>
          </a:p>
        </p:txBody>
      </p:sp>
      <p:sp>
        <p:nvSpPr>
          <p:cNvPr id="5456" name="Google Shape;5456;p35"/>
          <p:cNvSpPr/>
          <p:nvPr/>
        </p:nvSpPr>
        <p:spPr>
          <a:xfrm>
            <a:off x="440603" y="182445"/>
            <a:ext cx="777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000">
                <a:solidFill>
                  <a:srgbClr val="3F3F3F"/>
                </a:solidFill>
                <a:latin typeface="Quattrocento Sans"/>
                <a:ea typeface="Quattrocento Sans"/>
                <a:cs typeface="Quattrocento Sans"/>
                <a:sym typeface="Quattrocento Sans"/>
              </a:rPr>
              <a:t>OfficePLUS</a:t>
            </a:r>
            <a:endParaRPr sz="1000">
              <a:solidFill>
                <a:srgbClr val="3F3F3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标题幻灯片">
  <p:cSld name="5_标题幻灯片">
    <p:bg>
      <p:bgPr>
        <a:solidFill>
          <a:srgbClr val="E73A1C"/>
        </a:solidFill>
      </p:bgPr>
    </p:bg>
    <p:spTree>
      <p:nvGrpSpPr>
        <p:cNvPr id="5457" name="Shape 5457"/>
        <p:cNvGrpSpPr/>
        <p:nvPr/>
      </p:nvGrpSpPr>
      <p:grpSpPr>
        <a:xfrm>
          <a:off x="0" y="0"/>
          <a:ext cx="0" cy="0"/>
          <a:chOff x="0" y="0"/>
          <a:chExt cx="0" cy="0"/>
        </a:xfrm>
      </p:grpSpPr>
      <p:sp>
        <p:nvSpPr>
          <p:cNvPr id="5458" name="Google Shape;5458;p36"/>
          <p:cNvSpPr/>
          <p:nvPr/>
        </p:nvSpPr>
        <p:spPr>
          <a:xfrm>
            <a:off x="440603" y="759873"/>
            <a:ext cx="662400" cy="37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FFFFFF"/>
                </a:solidFill>
                <a:latin typeface="Quattrocento Sans"/>
                <a:ea typeface="Quattrocento Sans"/>
                <a:cs typeface="Quattrocento Sans"/>
                <a:sym typeface="Quattrocento Sans"/>
              </a:rPr>
              <a:t>标注</a:t>
            </a:r>
            <a:endParaRPr/>
          </a:p>
        </p:txBody>
      </p:sp>
      <p:sp>
        <p:nvSpPr>
          <p:cNvPr id="5459" name="Google Shape;5459;p36"/>
          <p:cNvSpPr/>
          <p:nvPr/>
        </p:nvSpPr>
        <p:spPr>
          <a:xfrm>
            <a:off x="2572589" y="759873"/>
            <a:ext cx="1401900" cy="34533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字体使用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行距</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背景图片出处</a:t>
            </a:r>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声明</a:t>
            </a:r>
            <a:endParaRPr sz="1400">
              <a:solidFill>
                <a:srgbClr val="FFFFFF"/>
              </a:solidFill>
              <a:latin typeface="Quattrocento Sans"/>
              <a:ea typeface="Quattrocento Sans"/>
              <a:cs typeface="Quattrocento Sans"/>
              <a:sym typeface="Quattrocento Sans"/>
            </a:endParaRPr>
          </a:p>
        </p:txBody>
      </p:sp>
      <p:sp>
        <p:nvSpPr>
          <p:cNvPr id="5460" name="Google Shape;5460;p36"/>
          <p:cNvSpPr/>
          <p:nvPr/>
        </p:nvSpPr>
        <p:spPr>
          <a:xfrm>
            <a:off x="4153010" y="759873"/>
            <a:ext cx="7074300" cy="42399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英文 Arial</a:t>
            </a:r>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中文 微软雅黑</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正文 1.3</a:t>
            </a:r>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rPr lang="zh-TW" sz="1400">
                <a:solidFill>
                  <a:srgbClr val="FFFFFF"/>
                </a:solidFill>
                <a:latin typeface="Quattrocento Sans"/>
                <a:ea typeface="Quattrocento Sans"/>
                <a:cs typeface="Quattrocento Sans"/>
                <a:sym typeface="Quattrocento Sans"/>
              </a:rPr>
              <a:t>cn.bing.com</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None/>
            </a:pPr>
            <a:r>
              <a:t/>
            </a:r>
            <a:endParaRPr sz="1400">
              <a:solidFill>
                <a:srgbClr val="FFFFFF"/>
              </a:solidFill>
              <a:latin typeface="Quattrocento Sans"/>
              <a:ea typeface="Quattrocento Sans"/>
              <a:cs typeface="Quattrocento Sans"/>
              <a:sym typeface="Quattrocento Sans"/>
            </a:endParaRPr>
          </a:p>
          <a:p>
            <a:pPr indent="0" lvl="0" marL="0" marR="0" rtl="0" algn="l">
              <a:lnSpc>
                <a:spcPct val="130000"/>
              </a:lnSpc>
              <a:spcBef>
                <a:spcPts val="0"/>
              </a:spcBef>
              <a:spcAft>
                <a:spcPts val="0"/>
              </a:spcAft>
              <a:buClr>
                <a:srgbClr val="FFFFFF"/>
              </a:buClr>
              <a:buSzPts val="1333"/>
              <a:buFont typeface="Century Gothic"/>
              <a:buNone/>
            </a:pPr>
            <a:r>
              <a:rPr b="0" i="0" lang="zh-TW" sz="1333" u="none" cap="none" strike="noStrike">
                <a:solidFill>
                  <a:srgbClr val="FFFFFF"/>
                </a:solidFill>
                <a:latin typeface="Century Gothic"/>
                <a:ea typeface="Century Gothic"/>
                <a:cs typeface="Century Gothic"/>
                <a:sym typeface="Century Gothic"/>
              </a:rPr>
              <a:t>本网站所提供的任何信息内容（包括但不限于 </a:t>
            </a:r>
            <a:r>
              <a:rPr b="0" i="0" lang="zh-TW" sz="1333" u="none" cap="none" strike="noStrike">
                <a:solidFill>
                  <a:srgbClr val="FFFFFF"/>
                </a:solidFill>
                <a:latin typeface="Quattrocento Sans"/>
                <a:ea typeface="Quattrocento Sans"/>
                <a:cs typeface="Quattrocento Sans"/>
                <a:sym typeface="Quattrocento Sans"/>
              </a:rPr>
              <a:t>PPT </a:t>
            </a:r>
            <a:r>
              <a:rPr b="0" i="0" lang="zh-TW" sz="1333" u="none" cap="none" strike="noStrike">
                <a:solidFill>
                  <a:srgbClr val="FFFFFF"/>
                </a:solidFill>
                <a:latin typeface="Century Gothic"/>
                <a:ea typeface="Century Gothic"/>
                <a:cs typeface="Century Gothic"/>
                <a:sym typeface="Century Gothic"/>
              </a:rPr>
              <a:t>模板、</a:t>
            </a:r>
            <a:r>
              <a:rPr b="0" i="0" lang="zh-TW" sz="1333" u="none" cap="none" strike="noStrike">
                <a:solidFill>
                  <a:srgbClr val="FFFFFF"/>
                </a:solidFill>
                <a:latin typeface="Quattrocento Sans"/>
                <a:ea typeface="Quattrocento Sans"/>
                <a:cs typeface="Quattrocento Sans"/>
                <a:sym typeface="Quattrocento Sans"/>
              </a:rPr>
              <a:t>Word </a:t>
            </a:r>
            <a:r>
              <a:rPr b="0" i="0" lang="zh-TW" sz="1333" u="none" cap="none" strike="noStrike">
                <a:solidFill>
                  <a:srgbClr val="FFFFFF"/>
                </a:solidFill>
                <a:latin typeface="Century Gothic"/>
                <a:ea typeface="Century Gothic"/>
                <a:cs typeface="Century Gothic"/>
                <a:sym typeface="Century Gothic"/>
              </a:rPr>
              <a:t>文档、</a:t>
            </a:r>
            <a:r>
              <a:rPr b="0" i="0" lang="zh-TW" sz="1333" u="none" cap="none" strike="noStrike">
                <a:solidFill>
                  <a:srgbClr val="FFFFFF"/>
                </a:solidFill>
                <a:latin typeface="Quattrocento Sans"/>
                <a:ea typeface="Quattrocento Sans"/>
                <a:cs typeface="Quattrocento Sans"/>
                <a:sym typeface="Quattrocento Sans"/>
              </a:rPr>
              <a:t>Excel </a:t>
            </a:r>
            <a:r>
              <a:rPr b="0" i="0" lang="zh-TW" sz="1333" u="none" cap="none" strike="noStrike">
                <a:solidFill>
                  <a:srgbClr val="FFFFFF"/>
                </a:solidFill>
                <a:latin typeface="Century Gothic"/>
                <a:ea typeface="Century Gothic"/>
                <a:cs typeface="Century Gothic"/>
                <a:sym typeface="Century Gothic"/>
              </a:rPr>
              <a:t>图表、图片素材等）均受《中华人民共和国著作权法》、《信息网络传播权保护条例》及其他适用的法律法规的保护，未经权利人书面明确授权，信息内容的任何部分(包括图片或图表)不得被全部或部分的复制、传播、销售，否则将承担法律责任。</a:t>
            </a:r>
            <a:endParaRPr/>
          </a:p>
        </p:txBody>
      </p:sp>
      <p:sp>
        <p:nvSpPr>
          <p:cNvPr id="5461" name="Google Shape;5461;p36"/>
          <p:cNvSpPr/>
          <p:nvPr/>
        </p:nvSpPr>
        <p:spPr>
          <a:xfrm>
            <a:off x="440603" y="182445"/>
            <a:ext cx="777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000">
                <a:solidFill>
                  <a:srgbClr val="FFFFFF"/>
                </a:solidFill>
                <a:latin typeface="Quattrocento Sans"/>
                <a:ea typeface="Quattrocento Sans"/>
                <a:cs typeface="Quattrocento Sans"/>
                <a:sym typeface="Quattrocento Sans"/>
              </a:rPr>
              <a:t>OfficePLUS</a:t>
            </a:r>
            <a:endParaRPr sz="10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模板使用技巧 1">
  <p:cSld name="模板使用技巧 1">
    <p:spTree>
      <p:nvGrpSpPr>
        <p:cNvPr id="5462" name="Shape 5462"/>
        <p:cNvGrpSpPr/>
        <p:nvPr/>
      </p:nvGrpSpPr>
      <p:grpSpPr>
        <a:xfrm>
          <a:off x="0" y="0"/>
          <a:ext cx="0" cy="0"/>
          <a:chOff x="0" y="0"/>
          <a:chExt cx="0" cy="0"/>
        </a:xfrm>
      </p:grpSpPr>
      <p:sp>
        <p:nvSpPr>
          <p:cNvPr id="5463" name="Google Shape;5463;p37"/>
          <p:cNvSpPr/>
          <p:nvPr/>
        </p:nvSpPr>
        <p:spPr>
          <a:xfrm>
            <a:off x="440603" y="759873"/>
            <a:ext cx="171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3F3F3F"/>
                </a:solidFill>
                <a:latin typeface="Quattrocento Sans"/>
                <a:ea typeface="Quattrocento Sans"/>
                <a:cs typeface="Quattrocento Sans"/>
                <a:sym typeface="Quattrocento Sans"/>
              </a:rPr>
              <a:t>模板使用技巧 1</a:t>
            </a:r>
            <a:endParaRPr sz="1800">
              <a:solidFill>
                <a:srgbClr val="3F3F3F"/>
              </a:solidFill>
              <a:latin typeface="Quattrocento Sans"/>
              <a:ea typeface="Quattrocento Sans"/>
              <a:cs typeface="Quattrocento Sans"/>
              <a:sym typeface="Quattrocento Sans"/>
            </a:endParaRPr>
          </a:p>
        </p:txBody>
      </p:sp>
      <p:sp>
        <p:nvSpPr>
          <p:cNvPr id="5464" name="Google Shape;5464;p37"/>
          <p:cNvSpPr/>
          <p:nvPr/>
        </p:nvSpPr>
        <p:spPr>
          <a:xfrm>
            <a:off x="440603" y="182445"/>
            <a:ext cx="777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000">
                <a:solidFill>
                  <a:srgbClr val="3F3F3F"/>
                </a:solidFill>
                <a:latin typeface="Quattrocento Sans"/>
                <a:ea typeface="Quattrocento Sans"/>
                <a:cs typeface="Quattrocento Sans"/>
                <a:sym typeface="Quattrocento Sans"/>
              </a:rPr>
              <a:t>OfficePLUS</a:t>
            </a:r>
            <a:endParaRPr sz="1000">
              <a:solidFill>
                <a:srgbClr val="3F3F3F"/>
              </a:solidFill>
              <a:latin typeface="Quattrocento Sans"/>
              <a:ea typeface="Quattrocento Sans"/>
              <a:cs typeface="Quattrocento Sans"/>
              <a:sym typeface="Quattrocento Sans"/>
            </a:endParaRPr>
          </a:p>
        </p:txBody>
      </p:sp>
      <p:sp>
        <p:nvSpPr>
          <p:cNvPr id="5465" name="Google Shape;5465;p37"/>
          <p:cNvSpPr txBox="1"/>
          <p:nvPr/>
        </p:nvSpPr>
        <p:spPr>
          <a:xfrm>
            <a:off x="431800" y="1174234"/>
            <a:ext cx="34677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3200">
                <a:solidFill>
                  <a:srgbClr val="262626"/>
                </a:solidFill>
                <a:latin typeface="Microsoft Yahei"/>
                <a:ea typeface="Microsoft Yahei"/>
                <a:cs typeface="Microsoft Yahei"/>
                <a:sym typeface="Microsoft Yahei"/>
              </a:rPr>
              <a:t>一键调整模板颜色</a:t>
            </a:r>
            <a:endParaRPr b="1" sz="3200">
              <a:solidFill>
                <a:srgbClr val="262626"/>
              </a:solidFill>
              <a:latin typeface="Microsoft Yahei"/>
              <a:ea typeface="Microsoft Yahei"/>
              <a:cs typeface="Microsoft Yahei"/>
              <a:sym typeface="Microsoft Yahei"/>
            </a:endParaRPr>
          </a:p>
        </p:txBody>
      </p:sp>
      <p:pic>
        <p:nvPicPr>
          <p:cNvPr id="5466" name="Google Shape;5466;p37"/>
          <p:cNvPicPr preferRelativeResize="0"/>
          <p:nvPr/>
        </p:nvPicPr>
        <p:blipFill rotWithShape="1">
          <a:blip r:embed="rId2">
            <a:alphaModFix/>
          </a:blip>
          <a:srcRect b="0" l="0" r="0" t="0"/>
          <a:stretch/>
        </p:blipFill>
        <p:spPr>
          <a:xfrm>
            <a:off x="431800" y="2138895"/>
            <a:ext cx="5295899" cy="3847021"/>
          </a:xfrm>
          <a:prstGeom prst="rect">
            <a:avLst/>
          </a:prstGeom>
          <a:noFill/>
          <a:ln cap="flat" cmpd="sng" w="9525">
            <a:solidFill>
              <a:srgbClr val="A5A5A5"/>
            </a:solidFill>
            <a:prstDash val="solid"/>
            <a:round/>
            <a:headEnd len="sm" w="sm" type="none"/>
            <a:tailEnd len="sm" w="sm" type="none"/>
          </a:ln>
        </p:spPr>
      </p:pic>
      <p:pic>
        <p:nvPicPr>
          <p:cNvPr id="5467" name="Google Shape;5467;p37"/>
          <p:cNvPicPr preferRelativeResize="0"/>
          <p:nvPr/>
        </p:nvPicPr>
        <p:blipFill rotWithShape="1">
          <a:blip r:embed="rId3">
            <a:alphaModFix/>
          </a:blip>
          <a:srcRect b="0" l="0" r="0" t="0"/>
          <a:stretch/>
        </p:blipFill>
        <p:spPr>
          <a:xfrm>
            <a:off x="6464300" y="2138895"/>
            <a:ext cx="5295899" cy="3847021"/>
          </a:xfrm>
          <a:prstGeom prst="rect">
            <a:avLst/>
          </a:prstGeom>
          <a:noFill/>
          <a:ln cap="flat" cmpd="sng" w="9525">
            <a:solidFill>
              <a:srgbClr val="A5A5A5"/>
            </a:solidFill>
            <a:prstDash val="solid"/>
            <a:round/>
            <a:headEnd len="sm" w="sm" type="none"/>
            <a:tailEnd len="sm" w="sm" type="none"/>
          </a:ln>
        </p:spPr>
      </p:pic>
      <p:sp>
        <p:nvSpPr>
          <p:cNvPr id="5468" name="Google Shape;5468;p37"/>
          <p:cNvSpPr txBox="1"/>
          <p:nvPr/>
        </p:nvSpPr>
        <p:spPr>
          <a:xfrm>
            <a:off x="333477" y="6061002"/>
            <a:ext cx="3183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200">
                <a:solidFill>
                  <a:schemeClr val="dk1"/>
                </a:solidFill>
                <a:latin typeface="Microsoft Yahei"/>
                <a:ea typeface="Microsoft Yahei"/>
                <a:cs typeface="Microsoft Yahei"/>
                <a:sym typeface="Microsoft Yahei"/>
              </a:rPr>
              <a:t>1. 选择“设计”-“变体”-“颜色”；</a:t>
            </a:r>
            <a:endParaRPr sz="1200">
              <a:solidFill>
                <a:schemeClr val="dk1"/>
              </a:solidFill>
              <a:latin typeface="Microsoft Yahei"/>
              <a:ea typeface="Microsoft Yahei"/>
              <a:cs typeface="Microsoft Yahei"/>
              <a:sym typeface="Microsoft Yahei"/>
            </a:endParaRPr>
          </a:p>
        </p:txBody>
      </p:sp>
      <p:sp>
        <p:nvSpPr>
          <p:cNvPr id="5469" name="Google Shape;5469;p37"/>
          <p:cNvSpPr txBox="1"/>
          <p:nvPr/>
        </p:nvSpPr>
        <p:spPr>
          <a:xfrm>
            <a:off x="6360651" y="6061002"/>
            <a:ext cx="4562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200">
                <a:solidFill>
                  <a:schemeClr val="dk1"/>
                </a:solidFill>
                <a:latin typeface="Microsoft Yahei"/>
                <a:ea typeface="Microsoft Yahei"/>
                <a:cs typeface="Microsoft Yahei"/>
                <a:sym typeface="Microsoft Yahei"/>
              </a:rPr>
              <a:t>2. 选择你喜欢的颜色搭配，模板一秒调整为你选颜色。</a:t>
            </a:r>
            <a:endParaRPr sz="1200">
              <a:solidFill>
                <a:schemeClr val="dk1"/>
              </a:solidFill>
              <a:latin typeface="Microsoft Yahei"/>
              <a:ea typeface="Microsoft Yahei"/>
              <a:cs typeface="Microsoft Yahei"/>
              <a:sym typeface="Microsoft Yahei"/>
            </a:endParaRPr>
          </a:p>
        </p:txBody>
      </p:sp>
      <p:pic>
        <p:nvPicPr>
          <p:cNvPr id="5470" name="Google Shape;5470;p37"/>
          <p:cNvPicPr preferRelativeResize="0"/>
          <p:nvPr/>
        </p:nvPicPr>
        <p:blipFill rotWithShape="1">
          <a:blip r:embed="rId4">
            <a:alphaModFix/>
          </a:blip>
          <a:srcRect b="0" l="0" r="0" t="0"/>
          <a:stretch/>
        </p:blipFill>
        <p:spPr>
          <a:xfrm>
            <a:off x="3005928" y="2609333"/>
            <a:ext cx="819667" cy="819667"/>
          </a:xfrm>
          <a:prstGeom prst="rect">
            <a:avLst/>
          </a:prstGeom>
          <a:noFill/>
          <a:ln>
            <a:noFill/>
          </a:ln>
          <a:effectLst>
            <a:outerShdw blurRad="50800" rotWithShape="0" algn="tl" dir="2700000" dist="38100">
              <a:srgbClr val="000000">
                <a:alpha val="40000"/>
              </a:srgbClr>
            </a:outerShdw>
          </a:effectLst>
        </p:spPr>
      </p:pic>
      <p:pic>
        <p:nvPicPr>
          <p:cNvPr id="5471" name="Google Shape;5471;p37"/>
          <p:cNvPicPr preferRelativeResize="0"/>
          <p:nvPr/>
        </p:nvPicPr>
        <p:blipFill rotWithShape="1">
          <a:blip r:embed="rId4">
            <a:alphaModFix/>
          </a:blip>
          <a:srcRect b="0" l="0" r="0" t="0"/>
          <a:stretch/>
        </p:blipFill>
        <p:spPr>
          <a:xfrm>
            <a:off x="10787853" y="4257158"/>
            <a:ext cx="819667" cy="819667"/>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模板使用技巧 2">
  <p:cSld name="模板使用技巧 2">
    <p:spTree>
      <p:nvGrpSpPr>
        <p:cNvPr id="5472" name="Shape 5472"/>
        <p:cNvGrpSpPr/>
        <p:nvPr/>
      </p:nvGrpSpPr>
      <p:grpSpPr>
        <a:xfrm>
          <a:off x="0" y="0"/>
          <a:ext cx="0" cy="0"/>
          <a:chOff x="0" y="0"/>
          <a:chExt cx="0" cy="0"/>
        </a:xfrm>
      </p:grpSpPr>
      <p:sp>
        <p:nvSpPr>
          <p:cNvPr id="5473" name="Google Shape;5473;p38"/>
          <p:cNvSpPr/>
          <p:nvPr/>
        </p:nvSpPr>
        <p:spPr>
          <a:xfrm>
            <a:off x="440603" y="759873"/>
            <a:ext cx="175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solidFill>
                  <a:srgbClr val="3F3F3F"/>
                </a:solidFill>
                <a:latin typeface="Quattrocento Sans"/>
                <a:ea typeface="Quattrocento Sans"/>
                <a:cs typeface="Quattrocento Sans"/>
                <a:sym typeface="Quattrocento Sans"/>
              </a:rPr>
              <a:t>模板使用技巧 2</a:t>
            </a:r>
            <a:endParaRPr sz="1800">
              <a:solidFill>
                <a:srgbClr val="3F3F3F"/>
              </a:solidFill>
              <a:latin typeface="Quattrocento Sans"/>
              <a:ea typeface="Quattrocento Sans"/>
              <a:cs typeface="Quattrocento Sans"/>
              <a:sym typeface="Quattrocento Sans"/>
            </a:endParaRPr>
          </a:p>
        </p:txBody>
      </p:sp>
      <p:sp>
        <p:nvSpPr>
          <p:cNvPr id="5474" name="Google Shape;5474;p38"/>
          <p:cNvSpPr/>
          <p:nvPr/>
        </p:nvSpPr>
        <p:spPr>
          <a:xfrm>
            <a:off x="440603" y="182445"/>
            <a:ext cx="7779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000">
                <a:solidFill>
                  <a:srgbClr val="3F3F3F"/>
                </a:solidFill>
                <a:latin typeface="Quattrocento Sans"/>
                <a:ea typeface="Quattrocento Sans"/>
                <a:cs typeface="Quattrocento Sans"/>
                <a:sym typeface="Quattrocento Sans"/>
              </a:rPr>
              <a:t>OfficePLUS</a:t>
            </a:r>
            <a:endParaRPr sz="1000">
              <a:solidFill>
                <a:srgbClr val="3F3F3F"/>
              </a:solidFill>
              <a:latin typeface="Quattrocento Sans"/>
              <a:ea typeface="Quattrocento Sans"/>
              <a:cs typeface="Quattrocento Sans"/>
              <a:sym typeface="Quattrocento Sans"/>
            </a:endParaRPr>
          </a:p>
        </p:txBody>
      </p:sp>
      <p:pic>
        <p:nvPicPr>
          <p:cNvPr id="5475" name="Google Shape;5475;p38"/>
          <p:cNvPicPr preferRelativeResize="0"/>
          <p:nvPr/>
        </p:nvPicPr>
        <p:blipFill rotWithShape="1">
          <a:blip r:embed="rId2">
            <a:alphaModFix/>
          </a:blip>
          <a:srcRect b="0" l="0" r="0" t="0"/>
          <a:stretch/>
        </p:blipFill>
        <p:spPr>
          <a:xfrm>
            <a:off x="431800" y="2138895"/>
            <a:ext cx="5295899" cy="3847021"/>
          </a:xfrm>
          <a:prstGeom prst="rect">
            <a:avLst/>
          </a:prstGeom>
          <a:noFill/>
          <a:ln cap="flat" cmpd="sng" w="9525">
            <a:solidFill>
              <a:srgbClr val="A5A5A5"/>
            </a:solidFill>
            <a:prstDash val="solid"/>
            <a:round/>
            <a:headEnd len="sm" w="sm" type="none"/>
            <a:tailEnd len="sm" w="sm" type="none"/>
          </a:ln>
        </p:spPr>
      </p:pic>
      <p:pic>
        <p:nvPicPr>
          <p:cNvPr id="5476" name="Google Shape;5476;p38"/>
          <p:cNvPicPr preferRelativeResize="0"/>
          <p:nvPr/>
        </p:nvPicPr>
        <p:blipFill rotWithShape="1">
          <a:blip r:embed="rId3">
            <a:alphaModFix/>
          </a:blip>
          <a:srcRect b="0" l="0" r="0" t="0"/>
          <a:stretch/>
        </p:blipFill>
        <p:spPr>
          <a:xfrm>
            <a:off x="6464301" y="2138895"/>
            <a:ext cx="5295899" cy="3847021"/>
          </a:xfrm>
          <a:prstGeom prst="rect">
            <a:avLst/>
          </a:prstGeom>
          <a:noFill/>
          <a:ln cap="flat" cmpd="sng" w="9525">
            <a:solidFill>
              <a:srgbClr val="A5A5A5"/>
            </a:solidFill>
            <a:prstDash val="solid"/>
            <a:round/>
            <a:headEnd len="sm" w="sm" type="none"/>
            <a:tailEnd len="sm" w="sm" type="none"/>
          </a:ln>
        </p:spPr>
      </p:pic>
      <p:sp>
        <p:nvSpPr>
          <p:cNvPr id="5477" name="Google Shape;5477;p38"/>
          <p:cNvSpPr txBox="1"/>
          <p:nvPr/>
        </p:nvSpPr>
        <p:spPr>
          <a:xfrm>
            <a:off x="431800" y="1174234"/>
            <a:ext cx="34677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3200">
                <a:solidFill>
                  <a:srgbClr val="262626"/>
                </a:solidFill>
                <a:latin typeface="Microsoft Yahei"/>
                <a:ea typeface="Microsoft Yahei"/>
                <a:cs typeface="Microsoft Yahei"/>
                <a:sym typeface="Microsoft Yahei"/>
              </a:rPr>
              <a:t>随时添加模板样式</a:t>
            </a:r>
            <a:endParaRPr b="1" sz="3200">
              <a:solidFill>
                <a:srgbClr val="262626"/>
              </a:solidFill>
              <a:latin typeface="Microsoft Yahei"/>
              <a:ea typeface="Microsoft Yahei"/>
              <a:cs typeface="Microsoft Yahei"/>
              <a:sym typeface="Microsoft Yahei"/>
            </a:endParaRPr>
          </a:p>
        </p:txBody>
      </p:sp>
      <p:sp>
        <p:nvSpPr>
          <p:cNvPr id="5478" name="Google Shape;5478;p38"/>
          <p:cNvSpPr txBox="1"/>
          <p:nvPr/>
        </p:nvSpPr>
        <p:spPr>
          <a:xfrm>
            <a:off x="333477" y="6061002"/>
            <a:ext cx="301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200">
                <a:solidFill>
                  <a:schemeClr val="dk1"/>
                </a:solidFill>
                <a:latin typeface="Microsoft Yahei"/>
                <a:ea typeface="Microsoft Yahei"/>
                <a:cs typeface="Microsoft Yahei"/>
                <a:sym typeface="Microsoft Yahei"/>
              </a:rPr>
              <a:t>1. 选择“开始”-“新建幻灯片”；</a:t>
            </a:r>
            <a:endParaRPr sz="1200">
              <a:solidFill>
                <a:schemeClr val="dk1"/>
              </a:solidFill>
              <a:latin typeface="Microsoft Yahei"/>
              <a:ea typeface="Microsoft Yahei"/>
              <a:cs typeface="Microsoft Yahei"/>
              <a:sym typeface="Microsoft Yahei"/>
            </a:endParaRPr>
          </a:p>
        </p:txBody>
      </p:sp>
      <p:sp>
        <p:nvSpPr>
          <p:cNvPr id="5479" name="Google Shape;5479;p38"/>
          <p:cNvSpPr txBox="1"/>
          <p:nvPr/>
        </p:nvSpPr>
        <p:spPr>
          <a:xfrm>
            <a:off x="6360651" y="6061002"/>
            <a:ext cx="5256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200">
                <a:solidFill>
                  <a:schemeClr val="dk1"/>
                </a:solidFill>
                <a:latin typeface="Microsoft Yahei"/>
                <a:ea typeface="Microsoft Yahei"/>
                <a:cs typeface="Microsoft Yahei"/>
                <a:sym typeface="Microsoft Yahei"/>
              </a:rPr>
              <a:t>2. 选择你需要的页面，如封面页，目录页，副标题页，内容页等…</a:t>
            </a:r>
            <a:endParaRPr sz="1200">
              <a:solidFill>
                <a:schemeClr val="dk1"/>
              </a:solidFill>
              <a:latin typeface="Microsoft Yahei"/>
              <a:ea typeface="Microsoft Yahei"/>
              <a:cs typeface="Microsoft Yahei"/>
              <a:sym typeface="Microsoft Yahei"/>
            </a:endParaRPr>
          </a:p>
        </p:txBody>
      </p:sp>
      <p:pic>
        <p:nvPicPr>
          <p:cNvPr id="5480" name="Google Shape;5480;p38"/>
          <p:cNvPicPr preferRelativeResize="0"/>
          <p:nvPr/>
        </p:nvPicPr>
        <p:blipFill rotWithShape="1">
          <a:blip r:embed="rId4">
            <a:alphaModFix/>
          </a:blip>
          <a:srcRect b="0" l="0" r="0" t="0"/>
          <a:stretch/>
        </p:blipFill>
        <p:spPr>
          <a:xfrm>
            <a:off x="700878" y="2428358"/>
            <a:ext cx="819667" cy="819667"/>
          </a:xfrm>
          <a:prstGeom prst="rect">
            <a:avLst/>
          </a:prstGeom>
          <a:noFill/>
          <a:ln>
            <a:noFill/>
          </a:ln>
          <a:effectLst>
            <a:outerShdw blurRad="50800" rotWithShape="0" algn="tl" dir="27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关注微软Office文档">
  <p:cSld name="关注微软Office文档">
    <p:spTree>
      <p:nvGrpSpPr>
        <p:cNvPr id="5481" name="Shape 5481"/>
        <p:cNvGrpSpPr/>
        <p:nvPr/>
      </p:nvGrpSpPr>
      <p:grpSpPr>
        <a:xfrm>
          <a:off x="0" y="0"/>
          <a:ext cx="0" cy="0"/>
          <a:chOff x="0" y="0"/>
          <a:chExt cx="0" cy="0"/>
        </a:xfrm>
      </p:grpSpPr>
      <p:sp>
        <p:nvSpPr>
          <p:cNvPr id="5482" name="Google Shape;5482;p39"/>
          <p:cNvSpPr/>
          <p:nvPr/>
        </p:nvSpPr>
        <p:spPr>
          <a:xfrm>
            <a:off x="0" y="3429000"/>
            <a:ext cx="12192000" cy="3429000"/>
          </a:xfrm>
          <a:prstGeom prst="rect">
            <a:avLst/>
          </a:prstGeom>
          <a:solidFill>
            <a:srgbClr val="E73A1C"/>
          </a:solid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5483" name="Google Shape;5483;p39"/>
          <p:cNvSpPr/>
          <p:nvPr/>
        </p:nvSpPr>
        <p:spPr>
          <a:xfrm>
            <a:off x="1079465" y="1527629"/>
            <a:ext cx="3802800" cy="3802800"/>
          </a:xfrm>
          <a:prstGeom prst="roundRect">
            <a:avLst>
              <a:gd fmla="val 5598" name="adj"/>
            </a:avLst>
          </a:prstGeom>
          <a:solidFill>
            <a:schemeClr val="lt1"/>
          </a:solidFill>
          <a:ln cap="flat" cmpd="sng" w="127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pic>
        <p:nvPicPr>
          <p:cNvPr descr="图片包含 纵横字谜, 文字&#10;&#10;已生成极高可信度的说明" id="5484" name="Google Shape;5484;p39"/>
          <p:cNvPicPr preferRelativeResize="0"/>
          <p:nvPr/>
        </p:nvPicPr>
        <p:blipFill rotWithShape="1">
          <a:blip r:embed="rId2">
            <a:alphaModFix/>
          </a:blip>
          <a:srcRect b="0" l="0" r="0" t="0"/>
          <a:stretch/>
        </p:blipFill>
        <p:spPr>
          <a:xfrm>
            <a:off x="1308065" y="1756229"/>
            <a:ext cx="3345542" cy="3345542"/>
          </a:xfrm>
          <a:prstGeom prst="rect">
            <a:avLst/>
          </a:prstGeom>
          <a:noFill/>
          <a:ln>
            <a:noFill/>
          </a:ln>
        </p:spPr>
      </p:pic>
      <p:sp>
        <p:nvSpPr>
          <p:cNvPr id="5485" name="Google Shape;5485;p39"/>
          <p:cNvSpPr txBox="1"/>
          <p:nvPr/>
        </p:nvSpPr>
        <p:spPr>
          <a:xfrm>
            <a:off x="5239657" y="1566506"/>
            <a:ext cx="6013200" cy="354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zh-TW" sz="3600">
                <a:solidFill>
                  <a:schemeClr val="dk1"/>
                </a:solidFill>
                <a:latin typeface="Microsoft Yahei"/>
                <a:ea typeface="Microsoft Yahei"/>
                <a:cs typeface="Microsoft Yahei"/>
                <a:sym typeface="Microsoft Yahei"/>
              </a:rPr>
              <a:t>免费下载更多</a:t>
            </a:r>
            <a:endParaRPr b="1" sz="3600">
              <a:solidFill>
                <a:schemeClr val="dk1"/>
              </a:solidFill>
              <a:latin typeface="Microsoft Yahei"/>
              <a:ea typeface="Microsoft Yahei"/>
              <a:cs typeface="Microsoft Yahei"/>
              <a:sym typeface="Microsoft Yahei"/>
            </a:endParaRPr>
          </a:p>
          <a:p>
            <a:pPr indent="0" lvl="0" marL="0" marR="0" rtl="0" algn="l">
              <a:lnSpc>
                <a:spcPct val="150000"/>
              </a:lnSpc>
              <a:spcBef>
                <a:spcPts val="600"/>
              </a:spcBef>
              <a:spcAft>
                <a:spcPts val="0"/>
              </a:spcAft>
              <a:buNone/>
            </a:pPr>
            <a:r>
              <a:rPr b="1" lang="zh-TW" sz="3600">
                <a:solidFill>
                  <a:schemeClr val="dk1"/>
                </a:solidFill>
                <a:latin typeface="Microsoft Yahei"/>
                <a:ea typeface="Microsoft Yahei"/>
                <a:cs typeface="Microsoft Yahei"/>
                <a:sym typeface="Microsoft Yahei"/>
              </a:rPr>
              <a:t>微软官方PPT模板</a:t>
            </a:r>
            <a:endParaRPr b="1" sz="3600">
              <a:solidFill>
                <a:schemeClr val="dk1"/>
              </a:solidFill>
              <a:latin typeface="Microsoft Yahei"/>
              <a:ea typeface="Microsoft Yahei"/>
              <a:cs typeface="Microsoft Yahei"/>
              <a:sym typeface="Microsoft Yahei"/>
            </a:endParaRPr>
          </a:p>
          <a:p>
            <a:pPr indent="0" lvl="0" marL="0" marR="0" rtl="0" algn="l">
              <a:lnSpc>
                <a:spcPct val="150000"/>
              </a:lnSpc>
              <a:spcBef>
                <a:spcPts val="600"/>
              </a:spcBef>
              <a:spcAft>
                <a:spcPts val="0"/>
              </a:spcAft>
              <a:buNone/>
            </a:pPr>
            <a:r>
              <a:rPr b="1" lang="zh-TW" sz="3600">
                <a:solidFill>
                  <a:schemeClr val="lt1"/>
                </a:solidFill>
                <a:latin typeface="Microsoft Yahei"/>
                <a:ea typeface="Microsoft Yahei"/>
                <a:cs typeface="Microsoft Yahei"/>
                <a:sym typeface="Microsoft Yahei"/>
              </a:rPr>
              <a:t>微信扫码关注</a:t>
            </a:r>
            <a:endParaRPr b="1" sz="3600">
              <a:solidFill>
                <a:schemeClr val="lt1"/>
              </a:solidFill>
              <a:latin typeface="Microsoft Yahei"/>
              <a:ea typeface="Microsoft Yahei"/>
              <a:cs typeface="Microsoft Yahei"/>
              <a:sym typeface="Microsoft Yahei"/>
            </a:endParaRPr>
          </a:p>
          <a:p>
            <a:pPr indent="0" lvl="0" marL="0" marR="0" rtl="0" algn="l">
              <a:lnSpc>
                <a:spcPct val="150000"/>
              </a:lnSpc>
              <a:spcBef>
                <a:spcPts val="600"/>
              </a:spcBef>
              <a:spcAft>
                <a:spcPts val="0"/>
              </a:spcAft>
              <a:buNone/>
            </a:pPr>
            <a:r>
              <a:rPr b="1" lang="zh-TW" sz="3600">
                <a:solidFill>
                  <a:schemeClr val="lt1"/>
                </a:solidFill>
                <a:latin typeface="Microsoft Yahei"/>
                <a:ea typeface="Microsoft Yahei"/>
                <a:cs typeface="Microsoft Yahei"/>
                <a:sym typeface="Microsoft Yahei"/>
              </a:rPr>
              <a:t>「 微软Office文档 」服务号</a:t>
            </a:r>
            <a:endParaRPr b="1" sz="3600">
              <a:solidFill>
                <a:schemeClr val="lt1"/>
              </a:solidFill>
              <a:latin typeface="Microsoft Yahei"/>
              <a:ea typeface="Microsoft Yahei"/>
              <a:cs typeface="Microsoft Yahei"/>
              <a:sym typeface="Microsoft Yahei"/>
            </a:endParaRPr>
          </a:p>
        </p:txBody>
      </p:sp>
      <p:pic>
        <p:nvPicPr>
          <p:cNvPr id="5486" name="Google Shape;5486;p39">
            <a:hlinkClick r:id="rId3"/>
          </p:cNvPr>
          <p:cNvPicPr preferRelativeResize="0"/>
          <p:nvPr/>
        </p:nvPicPr>
        <p:blipFill rotWithShape="1">
          <a:blip r:embed="rId4">
            <a:alphaModFix/>
          </a:blip>
          <a:srcRect b="0" l="0" r="0" t="0"/>
          <a:stretch/>
        </p:blipFill>
        <p:spPr>
          <a:xfrm>
            <a:off x="5239657" y="6345797"/>
            <a:ext cx="1712686" cy="226074"/>
          </a:xfrm>
          <a:prstGeom prst="rect">
            <a:avLst/>
          </a:prstGeom>
          <a:noFill/>
          <a:ln>
            <a:noFill/>
          </a:ln>
        </p:spPr>
      </p:pic>
      <p:pic>
        <p:nvPicPr>
          <p:cNvPr descr="图片包含 室内, 文字, 纵横字谜, 物体&#10;&#10;自动生成的说明" id="5487" name="Google Shape;5487;p39"/>
          <p:cNvPicPr preferRelativeResize="0"/>
          <p:nvPr/>
        </p:nvPicPr>
        <p:blipFill rotWithShape="1">
          <a:blip r:embed="rId5">
            <a:alphaModFix/>
          </a:blip>
          <a:srcRect b="0" l="0" r="0" t="0"/>
          <a:stretch/>
        </p:blipFill>
        <p:spPr>
          <a:xfrm>
            <a:off x="1486998" y="1935162"/>
            <a:ext cx="2987675" cy="2987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微软黑科技">
  <p:cSld name="微软黑科技">
    <p:spTree>
      <p:nvGrpSpPr>
        <p:cNvPr id="5488" name="Shape 5488"/>
        <p:cNvGrpSpPr/>
        <p:nvPr/>
      </p:nvGrpSpPr>
      <p:grpSpPr>
        <a:xfrm>
          <a:off x="0" y="0"/>
          <a:ext cx="0" cy="0"/>
          <a:chOff x="0" y="0"/>
          <a:chExt cx="0" cy="0"/>
        </a:xfrm>
      </p:grpSpPr>
      <p:cxnSp>
        <p:nvCxnSpPr>
          <p:cNvPr id="5489" name="Google Shape;5489;p40"/>
          <p:cNvCxnSpPr/>
          <p:nvPr/>
        </p:nvCxnSpPr>
        <p:spPr>
          <a:xfrm>
            <a:off x="0" y="657288"/>
            <a:ext cx="12192000" cy="0"/>
          </a:xfrm>
          <a:prstGeom prst="straightConnector1">
            <a:avLst/>
          </a:prstGeom>
          <a:noFill/>
          <a:ln cap="flat" cmpd="sng" w="9525">
            <a:solidFill>
              <a:srgbClr val="E73A1C"/>
            </a:solidFill>
            <a:prstDash val="solid"/>
            <a:miter lim="800000"/>
            <a:headEnd len="sm" w="sm" type="none"/>
            <a:tailEnd len="sm" w="sm" type="none"/>
          </a:ln>
        </p:spPr>
      </p:cxnSp>
      <p:sp>
        <p:nvSpPr>
          <p:cNvPr id="5490" name="Google Shape;5490;p40"/>
          <p:cNvSpPr/>
          <p:nvPr/>
        </p:nvSpPr>
        <p:spPr>
          <a:xfrm>
            <a:off x="0" y="3091547"/>
            <a:ext cx="12192000" cy="3766500"/>
          </a:xfrm>
          <a:prstGeom prst="rect">
            <a:avLst/>
          </a:prstGeom>
          <a:solidFill>
            <a:srgbClr val="E73A1C"/>
          </a:solid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5491" name="Google Shape;5491;p40"/>
          <p:cNvSpPr/>
          <p:nvPr/>
        </p:nvSpPr>
        <p:spPr>
          <a:xfrm>
            <a:off x="621395" y="1362836"/>
            <a:ext cx="3462300" cy="3462300"/>
          </a:xfrm>
          <a:prstGeom prst="roundRect">
            <a:avLst>
              <a:gd fmla="val 5598" name="adj"/>
            </a:avLst>
          </a:prstGeom>
          <a:solidFill>
            <a:schemeClr val="lt1"/>
          </a:solidFill>
          <a:ln cap="flat" cmpd="sng" w="127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5492" name="Google Shape;5492;p40"/>
          <p:cNvSpPr/>
          <p:nvPr/>
        </p:nvSpPr>
        <p:spPr>
          <a:xfrm>
            <a:off x="4374467" y="1362836"/>
            <a:ext cx="3462300" cy="3462300"/>
          </a:xfrm>
          <a:prstGeom prst="roundRect">
            <a:avLst>
              <a:gd fmla="val 5598" name="adj"/>
            </a:avLst>
          </a:prstGeom>
          <a:solidFill>
            <a:schemeClr val="lt1"/>
          </a:solidFill>
          <a:ln cap="flat" cmpd="sng" w="127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5493" name="Google Shape;5493;p40"/>
          <p:cNvSpPr txBox="1"/>
          <p:nvPr/>
        </p:nvSpPr>
        <p:spPr>
          <a:xfrm>
            <a:off x="1656327" y="286129"/>
            <a:ext cx="8879400" cy="670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None/>
            </a:pPr>
            <a:r>
              <a:rPr b="1" lang="zh-TW" sz="3200">
                <a:solidFill>
                  <a:schemeClr val="dk1"/>
                </a:solidFill>
                <a:latin typeface="Microsoft Yahei"/>
                <a:ea typeface="Microsoft Yahei"/>
                <a:cs typeface="Microsoft Yahei"/>
                <a:sym typeface="Microsoft Yahei"/>
              </a:rPr>
              <a:t> 微信扫描小程序码，使用微软移动办公黑科技 </a:t>
            </a:r>
            <a:endParaRPr b="1" sz="3200">
              <a:solidFill>
                <a:schemeClr val="dk1"/>
              </a:solidFill>
              <a:latin typeface="Microsoft Yahei"/>
              <a:ea typeface="Microsoft Yahei"/>
              <a:cs typeface="Microsoft Yahei"/>
              <a:sym typeface="Microsoft Yahei"/>
            </a:endParaRPr>
          </a:p>
        </p:txBody>
      </p:sp>
      <p:cxnSp>
        <p:nvCxnSpPr>
          <p:cNvPr id="5494" name="Google Shape;5494;p40"/>
          <p:cNvCxnSpPr/>
          <p:nvPr/>
        </p:nvCxnSpPr>
        <p:spPr>
          <a:xfrm flipH="1">
            <a:off x="1523149" y="369629"/>
            <a:ext cx="266400" cy="621900"/>
          </a:xfrm>
          <a:prstGeom prst="straightConnector1">
            <a:avLst/>
          </a:prstGeom>
          <a:noFill/>
          <a:ln cap="flat" cmpd="sng" w="9525">
            <a:solidFill>
              <a:srgbClr val="E73A1C"/>
            </a:solidFill>
            <a:prstDash val="solid"/>
            <a:miter lim="800000"/>
            <a:headEnd len="sm" w="sm" type="none"/>
            <a:tailEnd len="sm" w="sm" type="none"/>
          </a:ln>
        </p:spPr>
      </p:cxnSp>
      <p:cxnSp>
        <p:nvCxnSpPr>
          <p:cNvPr id="5495" name="Google Shape;5495;p40"/>
          <p:cNvCxnSpPr/>
          <p:nvPr/>
        </p:nvCxnSpPr>
        <p:spPr>
          <a:xfrm flipH="1">
            <a:off x="10402503" y="369629"/>
            <a:ext cx="266400" cy="621900"/>
          </a:xfrm>
          <a:prstGeom prst="straightConnector1">
            <a:avLst/>
          </a:prstGeom>
          <a:noFill/>
          <a:ln cap="flat" cmpd="sng" w="9525">
            <a:solidFill>
              <a:srgbClr val="E73A1C"/>
            </a:solidFill>
            <a:prstDash val="solid"/>
            <a:miter lim="800000"/>
            <a:headEnd len="sm" w="sm" type="none"/>
            <a:tailEnd len="sm" w="sm" type="none"/>
          </a:ln>
        </p:spPr>
      </p:cxnSp>
      <p:sp>
        <p:nvSpPr>
          <p:cNvPr id="5496" name="Google Shape;5496;p40"/>
          <p:cNvSpPr/>
          <p:nvPr/>
        </p:nvSpPr>
        <p:spPr>
          <a:xfrm>
            <a:off x="8159751" y="1362836"/>
            <a:ext cx="3462300" cy="3462300"/>
          </a:xfrm>
          <a:prstGeom prst="roundRect">
            <a:avLst>
              <a:gd fmla="val 5598" name="adj"/>
            </a:avLst>
          </a:prstGeom>
          <a:solidFill>
            <a:schemeClr val="lt1"/>
          </a:solidFill>
          <a:ln cap="flat" cmpd="sng" w="12700">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5497" name="Google Shape;5497;p40"/>
          <p:cNvSpPr txBox="1"/>
          <p:nvPr/>
        </p:nvSpPr>
        <p:spPr>
          <a:xfrm>
            <a:off x="987447" y="5138740"/>
            <a:ext cx="2730300" cy="9075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lang="zh-TW" sz="2000">
                <a:solidFill>
                  <a:schemeClr val="lt1"/>
                </a:solidFill>
                <a:latin typeface="Microsoft Yahei"/>
                <a:ea typeface="Microsoft Yahei"/>
                <a:cs typeface="Microsoft Yahei"/>
                <a:sym typeface="Microsoft Yahei"/>
              </a:rPr>
              <a:t>在微信访问OneDrive</a:t>
            </a:r>
            <a:endParaRPr/>
          </a:p>
          <a:p>
            <a:pPr indent="0" lvl="0" marL="0" marR="0" rtl="0" algn="ctr">
              <a:lnSpc>
                <a:spcPct val="140000"/>
              </a:lnSpc>
              <a:spcBef>
                <a:spcPts val="0"/>
              </a:spcBef>
              <a:spcAft>
                <a:spcPts val="0"/>
              </a:spcAft>
              <a:buNone/>
            </a:pPr>
            <a:r>
              <a:rPr b="1" lang="zh-TW" sz="2000">
                <a:solidFill>
                  <a:schemeClr val="lt1"/>
                </a:solidFill>
                <a:latin typeface="Microsoft Yahei"/>
                <a:ea typeface="Microsoft Yahei"/>
                <a:cs typeface="Microsoft Yahei"/>
                <a:sym typeface="Microsoft Yahei"/>
              </a:rPr>
              <a:t> 「 微软Office文档 」</a:t>
            </a:r>
            <a:endParaRPr b="1" sz="2000">
              <a:solidFill>
                <a:schemeClr val="lt1"/>
              </a:solidFill>
              <a:latin typeface="Microsoft Yahei"/>
              <a:ea typeface="Microsoft Yahei"/>
              <a:cs typeface="Microsoft Yahei"/>
              <a:sym typeface="Microsoft Yahei"/>
            </a:endParaRPr>
          </a:p>
        </p:txBody>
      </p:sp>
      <p:sp>
        <p:nvSpPr>
          <p:cNvPr id="5498" name="Google Shape;5498;p40"/>
          <p:cNvSpPr txBox="1"/>
          <p:nvPr/>
        </p:nvSpPr>
        <p:spPr>
          <a:xfrm>
            <a:off x="4862328" y="5138740"/>
            <a:ext cx="2467200" cy="9075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lang="zh-TW" sz="2000">
                <a:solidFill>
                  <a:schemeClr val="lt1"/>
                </a:solidFill>
                <a:latin typeface="Microsoft Yahei"/>
                <a:ea typeface="Microsoft Yahei"/>
                <a:cs typeface="Microsoft Yahei"/>
                <a:sym typeface="Microsoft Yahei"/>
              </a:rPr>
              <a:t>让你的文档会说话</a:t>
            </a:r>
            <a:endParaRPr sz="2000">
              <a:solidFill>
                <a:schemeClr val="lt1"/>
              </a:solidFill>
              <a:latin typeface="Microsoft Yahei"/>
              <a:ea typeface="Microsoft Yahei"/>
              <a:cs typeface="Microsoft Yahei"/>
              <a:sym typeface="Microsoft Yahei"/>
            </a:endParaRPr>
          </a:p>
          <a:p>
            <a:pPr indent="0" lvl="0" marL="0" marR="0" rtl="0" algn="ctr">
              <a:lnSpc>
                <a:spcPct val="140000"/>
              </a:lnSpc>
              <a:spcBef>
                <a:spcPts val="0"/>
              </a:spcBef>
              <a:spcAft>
                <a:spcPts val="0"/>
              </a:spcAft>
              <a:buNone/>
            </a:pPr>
            <a:r>
              <a:rPr b="1" lang="zh-TW" sz="2000">
                <a:solidFill>
                  <a:schemeClr val="lt1"/>
                </a:solidFill>
                <a:latin typeface="Microsoft Yahei"/>
                <a:ea typeface="Microsoft Yahei"/>
                <a:cs typeface="Microsoft Yahei"/>
                <a:sym typeface="Microsoft Yahei"/>
              </a:rPr>
              <a:t> 「 微软听听文档 」</a:t>
            </a:r>
            <a:endParaRPr/>
          </a:p>
        </p:txBody>
      </p:sp>
      <p:sp>
        <p:nvSpPr>
          <p:cNvPr id="5499" name="Google Shape;5499;p40"/>
          <p:cNvSpPr txBox="1"/>
          <p:nvPr/>
        </p:nvSpPr>
        <p:spPr>
          <a:xfrm>
            <a:off x="8644425" y="5138740"/>
            <a:ext cx="2493000" cy="907500"/>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lang="zh-TW" sz="2000">
                <a:solidFill>
                  <a:schemeClr val="lt1"/>
                </a:solidFill>
                <a:latin typeface="Microsoft Yahei"/>
                <a:ea typeface="Microsoft Yahei"/>
                <a:cs typeface="Microsoft Yahei"/>
                <a:sym typeface="Microsoft Yahei"/>
              </a:rPr>
              <a:t>你的文档创作小助手</a:t>
            </a:r>
            <a:endParaRPr sz="2000">
              <a:solidFill>
                <a:schemeClr val="lt1"/>
              </a:solidFill>
              <a:latin typeface="Microsoft Yahei"/>
              <a:ea typeface="Microsoft Yahei"/>
              <a:cs typeface="Microsoft Yahei"/>
              <a:sym typeface="Microsoft Yahei"/>
            </a:endParaRPr>
          </a:p>
          <a:p>
            <a:pPr indent="0" lvl="0" marL="0" marR="0" rtl="0" algn="ctr">
              <a:lnSpc>
                <a:spcPct val="140000"/>
              </a:lnSpc>
              <a:spcBef>
                <a:spcPts val="0"/>
              </a:spcBef>
              <a:spcAft>
                <a:spcPts val="0"/>
              </a:spcAft>
              <a:buNone/>
            </a:pPr>
            <a:r>
              <a:rPr b="1" lang="zh-TW" sz="2000">
                <a:solidFill>
                  <a:schemeClr val="lt1"/>
                </a:solidFill>
                <a:latin typeface="Microsoft Yahei"/>
                <a:ea typeface="Microsoft Yahei"/>
                <a:cs typeface="Microsoft Yahei"/>
                <a:sym typeface="Microsoft Yahei"/>
              </a:rPr>
              <a:t> 「 微软AI识图 」</a:t>
            </a:r>
            <a:endParaRPr/>
          </a:p>
        </p:txBody>
      </p:sp>
      <p:cxnSp>
        <p:nvCxnSpPr>
          <p:cNvPr id="5500" name="Google Shape;5500;p40"/>
          <p:cNvCxnSpPr/>
          <p:nvPr/>
        </p:nvCxnSpPr>
        <p:spPr>
          <a:xfrm>
            <a:off x="4198035" y="5330650"/>
            <a:ext cx="0" cy="653100"/>
          </a:xfrm>
          <a:prstGeom prst="straightConnector1">
            <a:avLst/>
          </a:prstGeom>
          <a:noFill/>
          <a:ln cap="flat" cmpd="sng" w="9525">
            <a:solidFill>
              <a:schemeClr val="lt1"/>
            </a:solidFill>
            <a:prstDash val="dash"/>
            <a:miter lim="800000"/>
            <a:headEnd len="sm" w="sm" type="none"/>
            <a:tailEnd len="sm" w="sm" type="none"/>
          </a:ln>
        </p:spPr>
      </p:cxnSp>
      <p:cxnSp>
        <p:nvCxnSpPr>
          <p:cNvPr id="5501" name="Google Shape;5501;p40"/>
          <p:cNvCxnSpPr/>
          <p:nvPr/>
        </p:nvCxnSpPr>
        <p:spPr>
          <a:xfrm>
            <a:off x="7976215" y="5330650"/>
            <a:ext cx="0" cy="653100"/>
          </a:xfrm>
          <a:prstGeom prst="straightConnector1">
            <a:avLst/>
          </a:prstGeom>
          <a:noFill/>
          <a:ln cap="flat" cmpd="sng" w="9525">
            <a:solidFill>
              <a:schemeClr val="lt1"/>
            </a:solidFill>
            <a:prstDash val="dash"/>
            <a:miter lim="800000"/>
            <a:headEnd len="sm" w="sm" type="none"/>
            <a:tailEnd len="sm" w="sm" type="none"/>
          </a:ln>
        </p:spPr>
      </p:cxnSp>
      <p:pic>
        <p:nvPicPr>
          <p:cNvPr id="5502" name="Google Shape;5502;p40">
            <a:hlinkClick r:id="rId2"/>
          </p:cNvPr>
          <p:cNvPicPr preferRelativeResize="0"/>
          <p:nvPr/>
        </p:nvPicPr>
        <p:blipFill rotWithShape="1">
          <a:blip r:embed="rId3">
            <a:alphaModFix/>
          </a:blip>
          <a:srcRect b="0" l="0" r="0" t="0"/>
          <a:stretch/>
        </p:blipFill>
        <p:spPr>
          <a:xfrm>
            <a:off x="5239657" y="6345797"/>
            <a:ext cx="1712686" cy="226074"/>
          </a:xfrm>
          <a:prstGeom prst="rect">
            <a:avLst/>
          </a:prstGeom>
          <a:noFill/>
          <a:ln>
            <a:noFill/>
          </a:ln>
        </p:spPr>
      </p:pic>
      <p:pic>
        <p:nvPicPr>
          <p:cNvPr id="5503" name="Google Shape;5503;p40"/>
          <p:cNvPicPr preferRelativeResize="0"/>
          <p:nvPr/>
        </p:nvPicPr>
        <p:blipFill rotWithShape="1">
          <a:blip r:embed="rId4">
            <a:alphaModFix/>
          </a:blip>
          <a:srcRect b="0" l="0" r="0" t="0"/>
          <a:stretch/>
        </p:blipFill>
        <p:spPr>
          <a:xfrm>
            <a:off x="4728716" y="1726788"/>
            <a:ext cx="2743200" cy="2743200"/>
          </a:xfrm>
          <a:prstGeom prst="rect">
            <a:avLst/>
          </a:prstGeom>
          <a:noFill/>
          <a:ln>
            <a:noFill/>
          </a:ln>
        </p:spPr>
      </p:pic>
      <p:pic>
        <p:nvPicPr>
          <p:cNvPr id="5504" name="Google Shape;5504;p40"/>
          <p:cNvPicPr preferRelativeResize="0"/>
          <p:nvPr/>
        </p:nvPicPr>
        <p:blipFill rotWithShape="1">
          <a:blip r:embed="rId5">
            <a:alphaModFix/>
          </a:blip>
          <a:srcRect b="0" l="0" r="0" t="0"/>
          <a:stretch/>
        </p:blipFill>
        <p:spPr>
          <a:xfrm>
            <a:off x="974482" y="1726788"/>
            <a:ext cx="2743200" cy="2743200"/>
          </a:xfrm>
          <a:prstGeom prst="rect">
            <a:avLst/>
          </a:prstGeom>
          <a:noFill/>
          <a:ln>
            <a:noFill/>
          </a:ln>
        </p:spPr>
      </p:pic>
      <p:pic>
        <p:nvPicPr>
          <p:cNvPr id="5505" name="Google Shape;5505;p40"/>
          <p:cNvPicPr preferRelativeResize="0"/>
          <p:nvPr/>
        </p:nvPicPr>
        <p:blipFill rotWithShape="1">
          <a:blip r:embed="rId6">
            <a:alphaModFix/>
          </a:blip>
          <a:srcRect b="0" l="0" r="0" t="0"/>
          <a:stretch/>
        </p:blipFill>
        <p:spPr>
          <a:xfrm>
            <a:off x="8519320" y="1726788"/>
            <a:ext cx="2743200" cy="2743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2">
  <p:cSld name="正文页2">
    <p:spTree>
      <p:nvGrpSpPr>
        <p:cNvPr id="5145" name="Shape 5145"/>
        <p:cNvGrpSpPr/>
        <p:nvPr/>
      </p:nvGrpSpPr>
      <p:grpSpPr>
        <a:xfrm>
          <a:off x="0" y="0"/>
          <a:ext cx="0" cy="0"/>
          <a:chOff x="0" y="0"/>
          <a:chExt cx="0" cy="0"/>
        </a:xfrm>
      </p:grpSpPr>
      <p:sp>
        <p:nvSpPr>
          <p:cNvPr id="5146" name="Google Shape;5146;p5"/>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47" name="Google Shape;5147;p5"/>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5148" name="Shape 5148"/>
        <p:cNvGrpSpPr/>
        <p:nvPr/>
      </p:nvGrpSpPr>
      <p:grpSpPr>
        <a:xfrm>
          <a:off x="0" y="0"/>
          <a:ext cx="0" cy="0"/>
          <a:chOff x="0" y="0"/>
          <a:chExt cx="0" cy="0"/>
        </a:xfrm>
      </p:grpSpPr>
      <p:sp>
        <p:nvSpPr>
          <p:cNvPr id="5149" name="Google Shape;5149;p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150" name="Google Shape;5150;p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5151" name="Google Shape;5151;p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52" name="Google Shape;5152;p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53" name="Google Shape;5153;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自定义版式">
  <p:cSld name="5_自定义版式">
    <p:spTree>
      <p:nvGrpSpPr>
        <p:cNvPr id="5154" name="Shape 5154"/>
        <p:cNvGrpSpPr/>
        <p:nvPr/>
      </p:nvGrpSpPr>
      <p:grpSpPr>
        <a:xfrm>
          <a:off x="0" y="0"/>
          <a:ext cx="0" cy="0"/>
          <a:chOff x="0" y="0"/>
          <a:chExt cx="0" cy="0"/>
        </a:xfrm>
      </p:grpSpPr>
      <p:cxnSp>
        <p:nvCxnSpPr>
          <p:cNvPr id="5155" name="Google Shape;5155;p7"/>
          <p:cNvCxnSpPr/>
          <p:nvPr/>
        </p:nvCxnSpPr>
        <p:spPr>
          <a:xfrm>
            <a:off x="3353176" y="558349"/>
            <a:ext cx="5721000" cy="0"/>
          </a:xfrm>
          <a:prstGeom prst="straightConnector1">
            <a:avLst/>
          </a:prstGeom>
          <a:noFill/>
          <a:ln cap="flat" cmpd="sng" w="9525">
            <a:solidFill>
              <a:srgbClr val="3F3F3F"/>
            </a:solidFill>
            <a:prstDash val="solid"/>
            <a:miter lim="800000"/>
            <a:headEnd len="sm" w="sm" type="none"/>
            <a:tailEnd len="sm" w="sm" type="none"/>
          </a:ln>
        </p:spPr>
      </p:cxnSp>
      <p:sp>
        <p:nvSpPr>
          <p:cNvPr id="5156" name="Google Shape;5156;p7"/>
          <p:cNvSpPr txBox="1"/>
          <p:nvPr/>
        </p:nvSpPr>
        <p:spPr>
          <a:xfrm>
            <a:off x="4080062" y="1661648"/>
            <a:ext cx="403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rgbClr val="F2F2F2"/>
                </a:solidFill>
                <a:latin typeface="Arial"/>
                <a:ea typeface="Arial"/>
                <a:cs typeface="Arial"/>
                <a:sym typeface="Arial"/>
              </a:rPr>
              <a:t>BUSINESS</a:t>
            </a:r>
            <a:endParaRPr b="1" sz="5400">
              <a:solidFill>
                <a:srgbClr val="F2F2F2"/>
              </a:solidFill>
              <a:latin typeface="Arial"/>
              <a:ea typeface="Arial"/>
              <a:cs typeface="Arial"/>
              <a:sym typeface="Arial"/>
            </a:endParaRPr>
          </a:p>
        </p:txBody>
      </p:sp>
      <p:sp>
        <p:nvSpPr>
          <p:cNvPr id="5157" name="Google Shape;5157;p7"/>
          <p:cNvSpPr txBox="1"/>
          <p:nvPr/>
        </p:nvSpPr>
        <p:spPr>
          <a:xfrm>
            <a:off x="2184401" y="1851763"/>
            <a:ext cx="7823100" cy="144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8800">
                <a:solidFill>
                  <a:schemeClr val="accent4"/>
                </a:solidFill>
                <a:latin typeface="Arial"/>
                <a:ea typeface="Arial"/>
                <a:cs typeface="Arial"/>
                <a:sym typeface="Arial"/>
              </a:rPr>
              <a:t>THANK YOU</a:t>
            </a:r>
            <a:endParaRPr sz="8800">
              <a:solidFill>
                <a:schemeClr val="accent4"/>
              </a:solidFill>
              <a:latin typeface="Arial"/>
              <a:ea typeface="Arial"/>
              <a:cs typeface="Arial"/>
              <a:sym typeface="Arial"/>
            </a:endParaRPr>
          </a:p>
        </p:txBody>
      </p:sp>
      <p:sp>
        <p:nvSpPr>
          <p:cNvPr id="5158" name="Google Shape;5158;p7"/>
          <p:cNvSpPr txBox="1"/>
          <p:nvPr/>
        </p:nvSpPr>
        <p:spPr>
          <a:xfrm>
            <a:off x="5101502" y="3079656"/>
            <a:ext cx="19800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3200">
                <a:solidFill>
                  <a:srgbClr val="3F3F3F"/>
                </a:solidFill>
                <a:latin typeface="Arial"/>
                <a:ea typeface="Arial"/>
                <a:cs typeface="Arial"/>
                <a:sym typeface="Arial"/>
              </a:rPr>
              <a:t>感謝聆聽</a:t>
            </a:r>
            <a:endParaRPr b="1" sz="3200">
              <a:solidFill>
                <a:srgbClr val="3F3F3F"/>
              </a:solidFill>
              <a:latin typeface="Arial"/>
              <a:ea typeface="Arial"/>
              <a:cs typeface="Arial"/>
              <a:sym typeface="Arial"/>
            </a:endParaRPr>
          </a:p>
        </p:txBody>
      </p:sp>
      <p:cxnSp>
        <p:nvCxnSpPr>
          <p:cNvPr id="5159" name="Google Shape;5159;p7"/>
          <p:cNvCxnSpPr/>
          <p:nvPr/>
        </p:nvCxnSpPr>
        <p:spPr>
          <a:xfrm>
            <a:off x="5788079" y="3782176"/>
            <a:ext cx="615900" cy="0"/>
          </a:xfrm>
          <a:prstGeom prst="straightConnector1">
            <a:avLst/>
          </a:prstGeom>
          <a:noFill/>
          <a:ln cap="flat" cmpd="sng" w="19050">
            <a:solidFill>
              <a:schemeClr val="dk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四项目录页">
  <p:cSld name="四项目录页">
    <p:spTree>
      <p:nvGrpSpPr>
        <p:cNvPr id="5160" name="Shape 5160"/>
        <p:cNvGrpSpPr/>
        <p:nvPr/>
      </p:nvGrpSpPr>
      <p:grpSpPr>
        <a:xfrm>
          <a:off x="0" y="0"/>
          <a:ext cx="0" cy="0"/>
          <a:chOff x="0" y="0"/>
          <a:chExt cx="0" cy="0"/>
        </a:xfrm>
      </p:grpSpPr>
      <p:sp>
        <p:nvSpPr>
          <p:cNvPr id="5161" name="Google Shape;5161;p8"/>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62" name="Google Shape;5162;p8"/>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cxnSp>
        <p:nvCxnSpPr>
          <p:cNvPr id="5163" name="Google Shape;5163;p8"/>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164" name="Google Shape;5164;p8"/>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165" name="Google Shape;5165;p8"/>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166" name="Google Shape;5166;p8"/>
          <p:cNvSpPr txBox="1"/>
          <p:nvPr/>
        </p:nvSpPr>
        <p:spPr>
          <a:xfrm>
            <a:off x="5771649"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167" name="Google Shape;5167;p8"/>
          <p:cNvCxnSpPr/>
          <p:nvPr/>
        </p:nvCxnSpPr>
        <p:spPr>
          <a:xfrm>
            <a:off x="5865830"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68" name="Google Shape;5168;p8"/>
          <p:cNvSpPr txBox="1"/>
          <p:nvPr/>
        </p:nvSpPr>
        <p:spPr>
          <a:xfrm>
            <a:off x="8737045"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169" name="Google Shape;5169;p8"/>
          <p:cNvCxnSpPr/>
          <p:nvPr/>
        </p:nvCxnSpPr>
        <p:spPr>
          <a:xfrm>
            <a:off x="8831226"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70" name="Google Shape;5170;p8"/>
          <p:cNvSpPr txBox="1"/>
          <p:nvPr/>
        </p:nvSpPr>
        <p:spPr>
          <a:xfrm>
            <a:off x="5809684"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171" name="Google Shape;5171;p8"/>
          <p:cNvCxnSpPr/>
          <p:nvPr/>
        </p:nvCxnSpPr>
        <p:spPr>
          <a:xfrm>
            <a:off x="5903865"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72" name="Google Shape;5172;p8"/>
          <p:cNvSpPr txBox="1"/>
          <p:nvPr>
            <p:ph idx="1" type="body"/>
          </p:nvPr>
        </p:nvSpPr>
        <p:spPr>
          <a:xfrm>
            <a:off x="6456452"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73" name="Google Shape;5173;p8"/>
          <p:cNvSpPr txBox="1"/>
          <p:nvPr>
            <p:ph idx="2" type="body"/>
          </p:nvPr>
        </p:nvSpPr>
        <p:spPr>
          <a:xfrm>
            <a:off x="9396596"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74" name="Google Shape;5174;p8"/>
          <p:cNvSpPr txBox="1"/>
          <p:nvPr>
            <p:ph idx="3" type="body"/>
          </p:nvPr>
        </p:nvSpPr>
        <p:spPr>
          <a:xfrm>
            <a:off x="6456452"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75" name="Google Shape;5175;p8"/>
          <p:cNvSpPr txBox="1"/>
          <p:nvPr/>
        </p:nvSpPr>
        <p:spPr>
          <a:xfrm>
            <a:off x="8737045"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176" name="Google Shape;5176;p8"/>
          <p:cNvCxnSpPr/>
          <p:nvPr/>
        </p:nvCxnSpPr>
        <p:spPr>
          <a:xfrm>
            <a:off x="8831226"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77" name="Google Shape;5177;p8"/>
          <p:cNvSpPr txBox="1"/>
          <p:nvPr>
            <p:ph idx="4" type="body"/>
          </p:nvPr>
        </p:nvSpPr>
        <p:spPr>
          <a:xfrm>
            <a:off x="9383813"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78" name="Google Shape;5178;p8"/>
          <p:cNvSpPr/>
          <p:nvPr>
            <p:ph idx="5" type="pic"/>
          </p:nvPr>
        </p:nvSpPr>
        <p:spPr>
          <a:xfrm>
            <a:off x="515938" y="831491"/>
            <a:ext cx="4140300" cy="5239200"/>
          </a:xfrm>
          <a:prstGeom prst="rect">
            <a:avLst/>
          </a:prstGeom>
          <a:noFill/>
          <a:ln>
            <a:noFill/>
          </a:ln>
        </p:spPr>
      </p:sp>
      <p:sp>
        <p:nvSpPr>
          <p:cNvPr id="5179" name="Google Shape;5179;p8"/>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000">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sp>
        <p:nvSpPr>
          <p:cNvPr id="5180" name="Google Shape;5180;p8"/>
          <p:cNvSpPr/>
          <p:nvPr/>
        </p:nvSpPr>
        <p:spPr>
          <a:xfrm>
            <a:off x="4656138" y="1723157"/>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81" name="Google Shape;5181;p8"/>
          <p:cNvSpPr txBox="1"/>
          <p:nvPr/>
        </p:nvSpPr>
        <p:spPr>
          <a:xfrm>
            <a:off x="4946949" y="1723157"/>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目录</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六项目录页">
  <p:cSld name="六项目录页">
    <p:spTree>
      <p:nvGrpSpPr>
        <p:cNvPr id="5182" name="Shape 5182"/>
        <p:cNvGrpSpPr/>
        <p:nvPr/>
      </p:nvGrpSpPr>
      <p:grpSpPr>
        <a:xfrm>
          <a:off x="0" y="0"/>
          <a:ext cx="0" cy="0"/>
          <a:chOff x="0" y="0"/>
          <a:chExt cx="0" cy="0"/>
        </a:xfrm>
      </p:grpSpPr>
      <p:sp>
        <p:nvSpPr>
          <p:cNvPr id="5183" name="Google Shape;5183;p9"/>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84" name="Google Shape;5184;p9"/>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cxnSp>
        <p:nvCxnSpPr>
          <p:cNvPr id="5185" name="Google Shape;5185;p9"/>
          <p:cNvCxnSpPr/>
          <p:nvPr/>
        </p:nvCxnSpPr>
        <p:spPr>
          <a:xfrm>
            <a:off x="3700828" y="558349"/>
            <a:ext cx="5721000" cy="0"/>
          </a:xfrm>
          <a:prstGeom prst="straightConnector1">
            <a:avLst/>
          </a:prstGeom>
          <a:noFill/>
          <a:ln cap="flat" cmpd="sng" w="9525">
            <a:solidFill>
              <a:srgbClr val="3F3F3F"/>
            </a:solidFill>
            <a:prstDash val="solid"/>
            <a:miter lim="800000"/>
            <a:headEnd len="sm" w="sm" type="none"/>
            <a:tailEnd len="sm" w="sm" type="none"/>
          </a:ln>
        </p:spPr>
      </p:cxnSp>
      <p:cxnSp>
        <p:nvCxnSpPr>
          <p:cNvPr id="5186" name="Google Shape;5186;p9"/>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187" name="Google Shape;5187;p9"/>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
        <p:nvSpPr>
          <p:cNvPr id="5188" name="Google Shape;5188;p9"/>
          <p:cNvSpPr txBox="1"/>
          <p:nvPr/>
        </p:nvSpPr>
        <p:spPr>
          <a:xfrm>
            <a:off x="4909111"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01.</a:t>
            </a:r>
            <a:endParaRPr b="1" sz="2800">
              <a:solidFill>
                <a:srgbClr val="BFBFBF"/>
              </a:solidFill>
              <a:latin typeface="Arial"/>
              <a:ea typeface="Arial"/>
              <a:cs typeface="Arial"/>
              <a:sym typeface="Arial"/>
            </a:endParaRPr>
          </a:p>
        </p:txBody>
      </p:sp>
      <p:cxnSp>
        <p:nvCxnSpPr>
          <p:cNvPr id="5189" name="Google Shape;5189;p9"/>
          <p:cNvCxnSpPr/>
          <p:nvPr/>
        </p:nvCxnSpPr>
        <p:spPr>
          <a:xfrm>
            <a:off x="5003292"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90" name="Google Shape;5190;p9"/>
          <p:cNvSpPr txBox="1"/>
          <p:nvPr/>
        </p:nvSpPr>
        <p:spPr>
          <a:xfrm>
            <a:off x="7199345"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02.</a:t>
            </a:r>
            <a:endParaRPr b="1" sz="2800">
              <a:solidFill>
                <a:srgbClr val="BFBFBF"/>
              </a:solidFill>
              <a:latin typeface="Arial"/>
              <a:ea typeface="Arial"/>
              <a:cs typeface="Arial"/>
              <a:sym typeface="Arial"/>
            </a:endParaRPr>
          </a:p>
        </p:txBody>
      </p:sp>
      <p:cxnSp>
        <p:nvCxnSpPr>
          <p:cNvPr id="5191" name="Google Shape;5191;p9"/>
          <p:cNvCxnSpPr/>
          <p:nvPr/>
        </p:nvCxnSpPr>
        <p:spPr>
          <a:xfrm>
            <a:off x="7293526"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92" name="Google Shape;5192;p9"/>
          <p:cNvSpPr txBox="1"/>
          <p:nvPr/>
        </p:nvSpPr>
        <p:spPr>
          <a:xfrm>
            <a:off x="4947146"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04.</a:t>
            </a:r>
            <a:endParaRPr b="1" sz="2800">
              <a:solidFill>
                <a:srgbClr val="BFBFBF"/>
              </a:solidFill>
              <a:latin typeface="Arial"/>
              <a:ea typeface="Arial"/>
              <a:cs typeface="Arial"/>
              <a:sym typeface="Arial"/>
            </a:endParaRPr>
          </a:p>
        </p:txBody>
      </p:sp>
      <p:cxnSp>
        <p:nvCxnSpPr>
          <p:cNvPr id="5193" name="Google Shape;5193;p9"/>
          <p:cNvCxnSpPr/>
          <p:nvPr/>
        </p:nvCxnSpPr>
        <p:spPr>
          <a:xfrm>
            <a:off x="5041327"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94" name="Google Shape;5194;p9"/>
          <p:cNvSpPr txBox="1"/>
          <p:nvPr>
            <p:ph idx="1" type="body"/>
          </p:nvPr>
        </p:nvSpPr>
        <p:spPr>
          <a:xfrm>
            <a:off x="5593914"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95" name="Google Shape;5195;p9"/>
          <p:cNvSpPr txBox="1"/>
          <p:nvPr>
            <p:ph idx="2" type="body"/>
          </p:nvPr>
        </p:nvSpPr>
        <p:spPr>
          <a:xfrm>
            <a:off x="7858896"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96" name="Google Shape;5196;p9"/>
          <p:cNvSpPr txBox="1"/>
          <p:nvPr>
            <p:ph idx="3" type="body"/>
          </p:nvPr>
        </p:nvSpPr>
        <p:spPr>
          <a:xfrm>
            <a:off x="5593914"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97" name="Google Shape;5197;p9"/>
          <p:cNvSpPr txBox="1"/>
          <p:nvPr/>
        </p:nvSpPr>
        <p:spPr>
          <a:xfrm>
            <a:off x="7199345"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05.</a:t>
            </a:r>
            <a:endParaRPr b="1" sz="2800">
              <a:solidFill>
                <a:srgbClr val="BFBFBF"/>
              </a:solidFill>
              <a:latin typeface="Arial"/>
              <a:ea typeface="Arial"/>
              <a:cs typeface="Arial"/>
              <a:sym typeface="Arial"/>
            </a:endParaRPr>
          </a:p>
        </p:txBody>
      </p:sp>
      <p:cxnSp>
        <p:nvCxnSpPr>
          <p:cNvPr id="5198" name="Google Shape;5198;p9"/>
          <p:cNvCxnSpPr/>
          <p:nvPr/>
        </p:nvCxnSpPr>
        <p:spPr>
          <a:xfrm>
            <a:off x="7293526"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199" name="Google Shape;5199;p9"/>
          <p:cNvSpPr txBox="1"/>
          <p:nvPr>
            <p:ph idx="4" type="body"/>
          </p:nvPr>
        </p:nvSpPr>
        <p:spPr>
          <a:xfrm>
            <a:off x="7846113"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00" name="Google Shape;5200;p9"/>
          <p:cNvSpPr txBox="1"/>
          <p:nvPr/>
        </p:nvSpPr>
        <p:spPr>
          <a:xfrm>
            <a:off x="9511152" y="3708068"/>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03.</a:t>
            </a:r>
            <a:endParaRPr b="1" sz="2800">
              <a:solidFill>
                <a:srgbClr val="BFBFBF"/>
              </a:solidFill>
              <a:latin typeface="Arial"/>
              <a:ea typeface="Arial"/>
              <a:cs typeface="Arial"/>
              <a:sym typeface="Arial"/>
            </a:endParaRPr>
          </a:p>
        </p:txBody>
      </p:sp>
      <p:cxnSp>
        <p:nvCxnSpPr>
          <p:cNvPr id="5201" name="Google Shape;5201;p9"/>
          <p:cNvCxnSpPr/>
          <p:nvPr/>
        </p:nvCxnSpPr>
        <p:spPr>
          <a:xfrm>
            <a:off x="9605333" y="3708068"/>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202" name="Google Shape;5202;p9"/>
          <p:cNvSpPr txBox="1"/>
          <p:nvPr>
            <p:ph idx="5" type="body"/>
          </p:nvPr>
        </p:nvSpPr>
        <p:spPr>
          <a:xfrm>
            <a:off x="10170703" y="3760389"/>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03" name="Google Shape;5203;p9"/>
          <p:cNvSpPr txBox="1"/>
          <p:nvPr/>
        </p:nvSpPr>
        <p:spPr>
          <a:xfrm>
            <a:off x="9511152" y="4653470"/>
            <a:ext cx="6849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800">
                <a:solidFill>
                  <a:srgbClr val="BFBFBF"/>
                </a:solidFill>
                <a:latin typeface="Arial"/>
                <a:ea typeface="Arial"/>
                <a:cs typeface="Arial"/>
                <a:sym typeface="Arial"/>
              </a:rPr>
              <a:t>06.</a:t>
            </a:r>
            <a:endParaRPr b="1" sz="2800">
              <a:solidFill>
                <a:srgbClr val="BFBFBF"/>
              </a:solidFill>
              <a:latin typeface="Arial"/>
              <a:ea typeface="Arial"/>
              <a:cs typeface="Arial"/>
              <a:sym typeface="Arial"/>
            </a:endParaRPr>
          </a:p>
        </p:txBody>
      </p:sp>
      <p:cxnSp>
        <p:nvCxnSpPr>
          <p:cNvPr id="5204" name="Google Shape;5204;p9"/>
          <p:cNvCxnSpPr/>
          <p:nvPr/>
        </p:nvCxnSpPr>
        <p:spPr>
          <a:xfrm>
            <a:off x="9605333" y="4653470"/>
            <a:ext cx="565500" cy="0"/>
          </a:xfrm>
          <a:prstGeom prst="straightConnector1">
            <a:avLst/>
          </a:prstGeom>
          <a:noFill/>
          <a:ln cap="flat" cmpd="sng" w="19050">
            <a:solidFill>
              <a:srgbClr val="BFBFBF"/>
            </a:solidFill>
            <a:prstDash val="solid"/>
            <a:miter lim="800000"/>
            <a:headEnd len="sm" w="sm" type="none"/>
            <a:tailEnd len="sm" w="sm" type="none"/>
          </a:ln>
        </p:spPr>
      </p:cxnSp>
      <p:sp>
        <p:nvSpPr>
          <p:cNvPr id="5205" name="Google Shape;5205;p9"/>
          <p:cNvSpPr txBox="1"/>
          <p:nvPr>
            <p:ph idx="6" type="body"/>
          </p:nvPr>
        </p:nvSpPr>
        <p:spPr>
          <a:xfrm>
            <a:off x="10157920" y="4705791"/>
            <a:ext cx="1415700" cy="4248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rgbClr val="3F3F3F"/>
              </a:buClr>
              <a:buSzPts val="2400"/>
              <a:buFont typeface="Arial"/>
              <a:buNone/>
              <a:defRPr b="0"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06" name="Google Shape;5206;p9"/>
          <p:cNvSpPr/>
          <p:nvPr>
            <p:ph idx="7" type="pic"/>
          </p:nvPr>
        </p:nvSpPr>
        <p:spPr>
          <a:xfrm>
            <a:off x="515938" y="831491"/>
            <a:ext cx="4140300" cy="5239200"/>
          </a:xfrm>
          <a:prstGeom prst="rect">
            <a:avLst/>
          </a:prstGeom>
          <a:noFill/>
          <a:ln>
            <a:noFill/>
          </a:ln>
        </p:spPr>
      </p:sp>
      <p:sp>
        <p:nvSpPr>
          <p:cNvPr id="5207" name="Google Shape;5207;p9"/>
          <p:cNvSpPr txBox="1"/>
          <p:nvPr/>
        </p:nvSpPr>
        <p:spPr>
          <a:xfrm>
            <a:off x="6554354" y="2280861"/>
            <a:ext cx="266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000">
                <a:solidFill>
                  <a:srgbClr val="F2F2F2"/>
                </a:solidFill>
                <a:latin typeface="Arial"/>
                <a:ea typeface="Arial"/>
                <a:cs typeface="Arial"/>
                <a:sym typeface="Arial"/>
              </a:rPr>
              <a:t>CONTENT</a:t>
            </a:r>
            <a:endParaRPr b="1" sz="4000">
              <a:solidFill>
                <a:srgbClr val="F2F2F2"/>
              </a:solidFill>
              <a:latin typeface="Arial"/>
              <a:ea typeface="Arial"/>
              <a:cs typeface="Arial"/>
              <a:sym typeface="Arial"/>
            </a:endParaRPr>
          </a:p>
        </p:txBody>
      </p:sp>
      <p:sp>
        <p:nvSpPr>
          <p:cNvPr id="5208" name="Google Shape;5208;p9"/>
          <p:cNvSpPr/>
          <p:nvPr/>
        </p:nvSpPr>
        <p:spPr>
          <a:xfrm>
            <a:off x="4656138" y="1723157"/>
            <a:ext cx="2171400" cy="8310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9" name="Google Shape;5209;p9"/>
          <p:cNvSpPr txBox="1"/>
          <p:nvPr/>
        </p:nvSpPr>
        <p:spPr>
          <a:xfrm>
            <a:off x="4946949" y="1723157"/>
            <a:ext cx="1569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4800">
                <a:solidFill>
                  <a:schemeClr val="lt1"/>
                </a:solidFill>
                <a:latin typeface="Arial"/>
                <a:ea typeface="Arial"/>
                <a:cs typeface="Arial"/>
                <a:sym typeface="Arial"/>
              </a:rPr>
              <a:t>目录</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正文页3">
  <p:cSld name="正文页3">
    <p:spTree>
      <p:nvGrpSpPr>
        <p:cNvPr id="5210" name="Shape 5210"/>
        <p:cNvGrpSpPr/>
        <p:nvPr/>
      </p:nvGrpSpPr>
      <p:grpSpPr>
        <a:xfrm>
          <a:off x="0" y="0"/>
          <a:ext cx="0" cy="0"/>
          <a:chOff x="0" y="0"/>
          <a:chExt cx="0" cy="0"/>
        </a:xfrm>
      </p:grpSpPr>
      <p:sp>
        <p:nvSpPr>
          <p:cNvPr id="5211" name="Google Shape;5211;p10"/>
          <p:cNvSpPr/>
          <p:nvPr>
            <p:ph idx="2" type="pic"/>
          </p:nvPr>
        </p:nvSpPr>
        <p:spPr>
          <a:xfrm>
            <a:off x="515938" y="1347726"/>
            <a:ext cx="11172900" cy="2751300"/>
          </a:xfrm>
          <a:prstGeom prst="rect">
            <a:avLst/>
          </a:prstGeom>
          <a:noFill/>
          <a:ln>
            <a:noFill/>
          </a:ln>
        </p:spPr>
      </p:sp>
      <p:sp>
        <p:nvSpPr>
          <p:cNvPr id="5212" name="Google Shape;5212;p10"/>
          <p:cNvSpPr txBox="1"/>
          <p:nvPr>
            <p:ph idx="1" type="body"/>
          </p:nvPr>
        </p:nvSpPr>
        <p:spPr>
          <a:xfrm>
            <a:off x="515938" y="462423"/>
            <a:ext cx="4339800" cy="46170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100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5213" name="Google Shape;5213;p10"/>
          <p:cNvGrpSpPr/>
          <p:nvPr/>
        </p:nvGrpSpPr>
        <p:grpSpPr>
          <a:xfrm>
            <a:off x="11291032" y="502059"/>
            <a:ext cx="452400" cy="261600"/>
            <a:chOff x="475887" y="502059"/>
            <a:chExt cx="452400" cy="261600"/>
          </a:xfrm>
        </p:grpSpPr>
        <p:sp>
          <p:nvSpPr>
            <p:cNvPr id="5214" name="Google Shape;5214;p10"/>
            <p:cNvSpPr/>
            <p:nvPr/>
          </p:nvSpPr>
          <p:spPr>
            <a:xfrm>
              <a:off x="515938" y="558349"/>
              <a:ext cx="357900" cy="158100"/>
            </a:xfrm>
            <a:prstGeom prst="round1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15" name="Google Shape;5215;p10"/>
            <p:cNvSpPr txBox="1"/>
            <p:nvPr/>
          </p:nvSpPr>
          <p:spPr>
            <a:xfrm>
              <a:off x="475887" y="502059"/>
              <a:ext cx="452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050">
                  <a:solidFill>
                    <a:schemeClr val="lt1"/>
                  </a:solidFill>
                  <a:latin typeface="Arial"/>
                  <a:ea typeface="Arial"/>
                  <a:cs typeface="Arial"/>
                  <a:sym typeface="Arial"/>
                </a:rPr>
                <a:t>logo</a:t>
              </a:r>
              <a:endParaRPr sz="1050">
                <a:solidFill>
                  <a:schemeClr val="lt1"/>
                </a:solidFill>
                <a:latin typeface="Arial"/>
                <a:ea typeface="Arial"/>
                <a:cs typeface="Arial"/>
                <a:sym typeface="Arial"/>
              </a:endParaRPr>
            </a:p>
          </p:txBody>
        </p:sp>
      </p:grpSp>
      <p:sp>
        <p:nvSpPr>
          <p:cNvPr id="5216" name="Google Shape;5216;p10"/>
          <p:cNvSpPr/>
          <p:nvPr/>
        </p:nvSpPr>
        <p:spPr>
          <a:xfrm>
            <a:off x="0" y="520020"/>
            <a:ext cx="516000" cy="346200"/>
          </a:xfrm>
          <a:prstGeom prst="round1Rect">
            <a:avLst>
              <a:gd fmla="val 16667" name="adj"/>
            </a:avLst>
          </a:prstGeom>
          <a:gradFill>
            <a:gsLst>
              <a:gs pos="0">
                <a:schemeClr val="accent4"/>
              </a:gs>
              <a:gs pos="100000">
                <a:schemeClr val="accent2"/>
              </a:gs>
            </a:gsLst>
            <a:path path="circle">
              <a:fillToRect l="100%" t="100%"/>
            </a:path>
            <a:tileRect b="-100%" r="-100%"/>
          </a:gradFill>
          <a:ln>
            <a:noFill/>
          </a:ln>
          <a:effectLst>
            <a:outerShdw blurRad="127000" sx="101000" rotWithShape="0" algn="ctr" sy="101000">
              <a:schemeClr val="accent4">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217" name="Google Shape;5217;p10"/>
          <p:cNvCxnSpPr/>
          <p:nvPr/>
        </p:nvCxnSpPr>
        <p:spPr>
          <a:xfrm>
            <a:off x="515938" y="6275386"/>
            <a:ext cx="86400" cy="0"/>
          </a:xfrm>
          <a:prstGeom prst="straightConnector1">
            <a:avLst/>
          </a:prstGeom>
          <a:noFill/>
          <a:ln cap="flat" cmpd="sng" w="9525">
            <a:solidFill>
              <a:srgbClr val="3F3F3F"/>
            </a:solidFill>
            <a:prstDash val="solid"/>
            <a:miter lim="800000"/>
            <a:headEnd len="sm" w="sm" type="none"/>
            <a:tailEnd len="sm" w="sm" type="none"/>
          </a:ln>
        </p:spPr>
      </p:cxnSp>
      <p:cxnSp>
        <p:nvCxnSpPr>
          <p:cNvPr id="5218" name="Google Shape;5218;p10"/>
          <p:cNvCxnSpPr/>
          <p:nvPr/>
        </p:nvCxnSpPr>
        <p:spPr>
          <a:xfrm>
            <a:off x="515938" y="6308725"/>
            <a:ext cx="138900" cy="0"/>
          </a:xfrm>
          <a:prstGeom prst="straightConnector1">
            <a:avLst/>
          </a:prstGeom>
          <a:noFill/>
          <a:ln cap="flat" cmpd="sng" w="9525">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00" name="Shape 5100"/>
        <p:cNvGrpSpPr/>
        <p:nvPr/>
      </p:nvGrpSpPr>
      <p:grpSpPr>
        <a:xfrm>
          <a:off x="0" y="0"/>
          <a:ext cx="0" cy="0"/>
          <a:chOff x="0" y="0"/>
          <a:chExt cx="0" cy="0"/>
        </a:xfrm>
      </p:grpSpPr>
      <p:sp>
        <p:nvSpPr>
          <p:cNvPr id="5101" name="Google Shape;5101;p1"/>
          <p:cNvSpPr/>
          <p:nvPr/>
        </p:nvSpPr>
        <p:spPr>
          <a:xfrm>
            <a:off x="-39522400" y="-40030400"/>
            <a:ext cx="2031900" cy="1422300"/>
          </a:xfrm>
          <a:prstGeom prst="rect">
            <a:avLst/>
          </a:prstGeom>
          <a:solidFill>
            <a:schemeClr val="accent1"/>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02" name="Google Shape;5102;p1"/>
          <p:cNvSpPr/>
          <p:nvPr/>
        </p:nvSpPr>
        <p:spPr>
          <a:xfrm>
            <a:off x="48361600" y="38811200"/>
            <a:ext cx="2031900" cy="1422300"/>
          </a:xfrm>
          <a:prstGeom prst="rect">
            <a:avLst/>
          </a:prstGeom>
          <a:solidFill>
            <a:schemeClr val="accent1"/>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6" name="Shape 5276"/>
        <p:cNvGrpSpPr/>
        <p:nvPr/>
      </p:nvGrpSpPr>
      <p:grpSpPr>
        <a:xfrm>
          <a:off x="0" y="0"/>
          <a:ext cx="0" cy="0"/>
          <a:chOff x="0" y="0"/>
          <a:chExt cx="0" cy="0"/>
        </a:xfrm>
      </p:grpSpPr>
      <p:sp>
        <p:nvSpPr>
          <p:cNvPr id="5277" name="Google Shape;5277;p17"/>
          <p:cNvSpPr/>
          <p:nvPr/>
        </p:nvSpPr>
        <p:spPr>
          <a:xfrm>
            <a:off x="-39522400" y="-40030400"/>
            <a:ext cx="2031900" cy="1422300"/>
          </a:xfrm>
          <a:prstGeom prst="rect">
            <a:avLst/>
          </a:prstGeom>
          <a:solidFill>
            <a:schemeClr val="accent1"/>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8" name="Google Shape;5278;p17"/>
          <p:cNvSpPr/>
          <p:nvPr/>
        </p:nvSpPr>
        <p:spPr>
          <a:xfrm>
            <a:off x="48361600" y="38811200"/>
            <a:ext cx="2031900" cy="1422300"/>
          </a:xfrm>
          <a:prstGeom prst="rect">
            <a:avLst/>
          </a:prstGeom>
          <a:solidFill>
            <a:schemeClr val="accent1"/>
          </a:solidFill>
          <a:ln cap="flat" cmpd="sng" w="12700">
            <a:solidFill>
              <a:srgbClr val="0A519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52" name="Shape 545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0" name="Shape 5510"/>
        <p:cNvGrpSpPr/>
        <p:nvPr/>
      </p:nvGrpSpPr>
      <p:grpSpPr>
        <a:xfrm>
          <a:off x="0" y="0"/>
          <a:ext cx="0" cy="0"/>
          <a:chOff x="0" y="0"/>
          <a:chExt cx="0" cy="0"/>
        </a:xfrm>
      </p:grpSpPr>
      <p:sp>
        <p:nvSpPr>
          <p:cNvPr id="5511" name="Google Shape;5511;p41"/>
          <p:cNvSpPr txBox="1"/>
          <p:nvPr>
            <p:ph idx="1" type="body"/>
          </p:nvPr>
        </p:nvSpPr>
        <p:spPr>
          <a:xfrm>
            <a:off x="-32445" y="1721314"/>
            <a:ext cx="4032000" cy="8403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F2F2F2"/>
              </a:buClr>
              <a:buSzPts val="5400"/>
              <a:buNone/>
            </a:pPr>
            <a:r>
              <a:rPr lang="zh-TW"/>
              <a:t>BUSINESS</a:t>
            </a:r>
            <a:endParaRPr/>
          </a:p>
        </p:txBody>
      </p:sp>
      <p:sp>
        <p:nvSpPr>
          <p:cNvPr id="5512" name="Google Shape;5512;p41"/>
          <p:cNvSpPr txBox="1"/>
          <p:nvPr>
            <p:ph idx="2" type="body"/>
          </p:nvPr>
        </p:nvSpPr>
        <p:spPr>
          <a:xfrm>
            <a:off x="28064" y="2013508"/>
            <a:ext cx="7786200" cy="5910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4"/>
              </a:buClr>
              <a:buSzPts val="3600"/>
              <a:buFont typeface="Arial"/>
              <a:buNone/>
            </a:pPr>
            <a:r>
              <a:rPr lang="zh-TW" sz="3600"/>
              <a:t>運輸與物流系統期末報告</a:t>
            </a:r>
            <a:endParaRPr sz="3600"/>
          </a:p>
        </p:txBody>
      </p:sp>
      <p:sp>
        <p:nvSpPr>
          <p:cNvPr id="5513" name="Google Shape;5513;p41"/>
          <p:cNvSpPr txBox="1"/>
          <p:nvPr>
            <p:ph idx="3" type="body"/>
          </p:nvPr>
        </p:nvSpPr>
        <p:spPr>
          <a:xfrm>
            <a:off x="104098" y="2643653"/>
            <a:ext cx="7173900" cy="3969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2200"/>
              <a:buNone/>
            </a:pPr>
            <a:r>
              <a:rPr lang="zh-TW" sz="2200">
                <a:solidFill>
                  <a:schemeClr val="accent1"/>
                </a:solidFill>
                <a:latin typeface="Arial"/>
                <a:ea typeface="Arial"/>
                <a:cs typeface="Arial"/>
                <a:sym typeface="Arial"/>
              </a:rPr>
              <a:t>SCOR</a:t>
            </a:r>
            <a:r>
              <a:rPr lang="zh-TW" sz="2200">
                <a:solidFill>
                  <a:schemeClr val="accent1"/>
                </a:solidFill>
              </a:rPr>
              <a:t>模式分析 新北市政府交通局-公車招手站牌</a:t>
            </a:r>
            <a:endParaRPr sz="2200">
              <a:solidFill>
                <a:schemeClr val="accent1"/>
              </a:solidFill>
            </a:endParaRPr>
          </a:p>
        </p:txBody>
      </p:sp>
      <p:sp>
        <p:nvSpPr>
          <p:cNvPr id="5514" name="Google Shape;5514;p41"/>
          <p:cNvSpPr txBox="1"/>
          <p:nvPr>
            <p:ph idx="4" type="body"/>
          </p:nvPr>
        </p:nvSpPr>
        <p:spPr>
          <a:xfrm>
            <a:off x="104098" y="3049883"/>
            <a:ext cx="2031300" cy="458400"/>
          </a:xfrm>
          <a:prstGeom prst="rect">
            <a:avLst/>
          </a:prstGeom>
          <a:noFill/>
          <a:ln>
            <a:noFill/>
          </a:ln>
        </p:spPr>
        <p:txBody>
          <a:bodyPr anchorCtr="0" anchor="t" bIns="45700" lIns="91425" spcFirstLastPara="1" rIns="91425" wrap="square" tIns="45700">
            <a:spAutoFit/>
          </a:bodyPr>
          <a:lstStyle/>
          <a:p>
            <a:pPr indent="0" lvl="0" marL="0" rtl="0" algn="r">
              <a:lnSpc>
                <a:spcPct val="150000"/>
              </a:lnSpc>
              <a:spcBef>
                <a:spcPts val="0"/>
              </a:spcBef>
              <a:spcAft>
                <a:spcPts val="0"/>
              </a:spcAft>
              <a:buClr>
                <a:srgbClr val="073763"/>
              </a:buClr>
              <a:buSzPts val="1800"/>
              <a:buNone/>
            </a:pPr>
            <a:r>
              <a:rPr lang="zh-TW" sz="1800">
                <a:solidFill>
                  <a:srgbClr val="073763"/>
                </a:solidFill>
              </a:rPr>
              <a:t>報告組別：第四組</a:t>
            </a:r>
            <a:endParaRPr sz="1800">
              <a:solidFill>
                <a:srgbClr val="073763"/>
              </a:solidFill>
            </a:endParaRPr>
          </a:p>
        </p:txBody>
      </p:sp>
      <p:sp>
        <p:nvSpPr>
          <p:cNvPr id="5515" name="Google Shape;5515;p41"/>
          <p:cNvSpPr txBox="1"/>
          <p:nvPr>
            <p:ph idx="7" type="body"/>
          </p:nvPr>
        </p:nvSpPr>
        <p:spPr>
          <a:xfrm>
            <a:off x="1472497" y="6335628"/>
            <a:ext cx="2783700" cy="341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1800"/>
              <a:buNone/>
            </a:pPr>
            <a:r>
              <a:rPr lang="zh-TW" sz="1800"/>
              <a:t>報告日期：113年1月20日</a:t>
            </a:r>
            <a:endParaRPr sz="1800"/>
          </a:p>
        </p:txBody>
      </p:sp>
      <p:pic>
        <p:nvPicPr>
          <p:cNvPr descr="图片包含 天空, 户外, 建筑物&#10;&#10;描述已自动生成" id="5516" name="Google Shape;5516;p41"/>
          <p:cNvPicPr preferRelativeResize="0"/>
          <p:nvPr>
            <p:ph idx="8" type="pic"/>
          </p:nvPr>
        </p:nvPicPr>
        <p:blipFill rotWithShape="1">
          <a:blip r:embed="rId3">
            <a:alphaModFix/>
          </a:blip>
          <a:srcRect b="0" l="29719" r="29719" t="0"/>
          <a:stretch/>
        </p:blipFill>
        <p:spPr>
          <a:xfrm>
            <a:off x="7718612" y="-23448"/>
            <a:ext cx="4473389" cy="6881447"/>
          </a:xfrm>
          <a:prstGeom prst="rect">
            <a:avLst/>
          </a:prstGeom>
          <a:noFill/>
          <a:ln>
            <a:noFill/>
          </a:ln>
        </p:spPr>
      </p:pic>
      <p:sp>
        <p:nvSpPr>
          <p:cNvPr id="5517" name="Google Shape;5517;p41"/>
          <p:cNvSpPr txBox="1"/>
          <p:nvPr/>
        </p:nvSpPr>
        <p:spPr>
          <a:xfrm>
            <a:off x="28064" y="652672"/>
            <a:ext cx="7686600" cy="12177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3F3F3F"/>
              </a:buClr>
              <a:buSzPts val="3600"/>
              <a:buFont typeface="Arial"/>
              <a:buNone/>
            </a:pPr>
            <a:r>
              <a:rPr b="1" i="0" lang="zh-TW" sz="3600" u="none" cap="none" strike="noStrike">
                <a:solidFill>
                  <a:srgbClr val="3F3F3F"/>
                </a:solidFill>
                <a:latin typeface="Arial"/>
                <a:ea typeface="Arial"/>
                <a:cs typeface="Arial"/>
                <a:sym typeface="Arial"/>
              </a:rPr>
              <a:t>國立陽明交通大學</a:t>
            </a:r>
            <a:endParaRPr b="1" i="0" sz="3600" u="none" cap="none" strike="noStrike">
              <a:solidFill>
                <a:srgbClr val="3F3F3F"/>
              </a:solidFill>
              <a:latin typeface="Arial"/>
              <a:ea typeface="Arial"/>
              <a:cs typeface="Arial"/>
              <a:sym typeface="Arial"/>
            </a:endParaRPr>
          </a:p>
          <a:p>
            <a:pPr indent="0" lvl="0" marL="0" marR="0" rtl="0" algn="l">
              <a:lnSpc>
                <a:spcPct val="90000"/>
              </a:lnSpc>
              <a:spcBef>
                <a:spcPts val="1000"/>
              </a:spcBef>
              <a:spcAft>
                <a:spcPts val="0"/>
              </a:spcAft>
              <a:buClr>
                <a:srgbClr val="3F3F3F"/>
              </a:buClr>
              <a:buSzPts val="3600"/>
              <a:buFont typeface="Arial"/>
              <a:buNone/>
            </a:pPr>
            <a:r>
              <a:rPr b="1" i="0" lang="zh-TW" sz="3600" u="none" cap="none" strike="noStrike">
                <a:solidFill>
                  <a:srgbClr val="3F3F3F"/>
                </a:solidFill>
                <a:latin typeface="Arial"/>
                <a:ea typeface="Arial"/>
                <a:cs typeface="Arial"/>
                <a:sym typeface="Arial"/>
              </a:rPr>
              <a:t>運輸與物流管理學系運輸物流專班</a:t>
            </a:r>
            <a:endParaRPr/>
          </a:p>
        </p:txBody>
      </p:sp>
      <p:sp>
        <p:nvSpPr>
          <p:cNvPr id="5518" name="Google Shape;5518;p41"/>
          <p:cNvSpPr txBox="1"/>
          <p:nvPr/>
        </p:nvSpPr>
        <p:spPr>
          <a:xfrm>
            <a:off x="4961797" y="5131324"/>
            <a:ext cx="2155200" cy="15459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3F3F3F"/>
              </a:buClr>
              <a:buSzPts val="1800"/>
              <a:buFont typeface="Arial"/>
              <a:buNone/>
            </a:pPr>
            <a:r>
              <a:rPr b="0" i="0" lang="zh-TW" sz="1800" u="none" cap="none" strike="noStrike">
                <a:solidFill>
                  <a:srgbClr val="3F3F3F"/>
                </a:solidFill>
                <a:latin typeface="Arial"/>
                <a:ea typeface="Arial"/>
                <a:cs typeface="Arial"/>
                <a:sym typeface="Arial"/>
              </a:rPr>
              <a:t>112TLM008 洪有苓</a:t>
            </a:r>
            <a:endParaRPr/>
          </a:p>
          <a:p>
            <a:pPr indent="0" lvl="0" marL="0" marR="0" rtl="0" algn="r">
              <a:lnSpc>
                <a:spcPct val="150000"/>
              </a:lnSpc>
              <a:spcBef>
                <a:spcPts val="1000"/>
              </a:spcBef>
              <a:spcAft>
                <a:spcPts val="0"/>
              </a:spcAft>
              <a:buClr>
                <a:srgbClr val="3F3F3F"/>
              </a:buClr>
              <a:buSzPts val="1800"/>
              <a:buFont typeface="Arial"/>
              <a:buNone/>
            </a:pPr>
            <a:r>
              <a:rPr b="0" i="0" lang="zh-TW" sz="1800" u="none" cap="none" strike="noStrike">
                <a:solidFill>
                  <a:srgbClr val="3F3F3F"/>
                </a:solidFill>
                <a:latin typeface="Arial"/>
                <a:ea typeface="Arial"/>
                <a:cs typeface="Arial"/>
                <a:sym typeface="Arial"/>
              </a:rPr>
              <a:t>112TLM009 陳建志</a:t>
            </a:r>
            <a:endParaRPr b="0" i="0" sz="1800" u="none" cap="none" strike="noStrike">
              <a:solidFill>
                <a:srgbClr val="3F3F3F"/>
              </a:solidFill>
              <a:latin typeface="Arial"/>
              <a:ea typeface="Arial"/>
              <a:cs typeface="Arial"/>
              <a:sym typeface="Arial"/>
            </a:endParaRPr>
          </a:p>
          <a:p>
            <a:pPr indent="0" lvl="0" marL="0" marR="0" rtl="0" algn="r">
              <a:lnSpc>
                <a:spcPct val="150000"/>
              </a:lnSpc>
              <a:spcBef>
                <a:spcPts val="1000"/>
              </a:spcBef>
              <a:spcAft>
                <a:spcPts val="0"/>
              </a:spcAft>
              <a:buClr>
                <a:srgbClr val="3F3F3F"/>
              </a:buClr>
              <a:buSzPts val="1800"/>
              <a:buFont typeface="Arial"/>
              <a:buNone/>
            </a:pPr>
            <a:r>
              <a:rPr b="0" i="0" lang="zh-TW" sz="1800" u="none" cap="none" strike="noStrike">
                <a:solidFill>
                  <a:srgbClr val="3F3F3F"/>
                </a:solidFill>
                <a:latin typeface="Arial"/>
                <a:ea typeface="Arial"/>
                <a:cs typeface="Arial"/>
                <a:sym typeface="Arial"/>
              </a:rPr>
              <a:t>112TLM016 孫美惠</a:t>
            </a:r>
            <a:endParaRPr/>
          </a:p>
        </p:txBody>
      </p:sp>
      <p:sp>
        <p:nvSpPr>
          <p:cNvPr id="5519" name="Google Shape;5519;p41"/>
          <p:cNvSpPr txBox="1"/>
          <p:nvPr/>
        </p:nvSpPr>
        <p:spPr>
          <a:xfrm>
            <a:off x="4961797" y="4071880"/>
            <a:ext cx="2155200" cy="1002300"/>
          </a:xfrm>
          <a:prstGeom prst="rect">
            <a:avLst/>
          </a:prstGeom>
          <a:noFill/>
          <a:ln>
            <a:noFill/>
          </a:ln>
        </p:spPr>
        <p:txBody>
          <a:bodyPr anchorCtr="0" anchor="t" bIns="45700" lIns="91425" spcFirstLastPara="1" rIns="91425" wrap="square" tIns="45700">
            <a:spAutoFit/>
          </a:bodyPr>
          <a:lstStyle/>
          <a:p>
            <a:pPr indent="0" lvl="0" marL="0" marR="0" rtl="0" algn="r">
              <a:lnSpc>
                <a:spcPct val="150000"/>
              </a:lnSpc>
              <a:spcBef>
                <a:spcPts val="0"/>
              </a:spcBef>
              <a:spcAft>
                <a:spcPts val="0"/>
              </a:spcAft>
              <a:buClr>
                <a:srgbClr val="3F3F3F"/>
              </a:buClr>
              <a:buSzPts val="1800"/>
              <a:buFont typeface="Arial"/>
              <a:buNone/>
            </a:pPr>
            <a:r>
              <a:rPr b="0" i="0" lang="zh-TW" sz="1800" u="none" cap="none" strike="noStrike">
                <a:solidFill>
                  <a:srgbClr val="3F3F3F"/>
                </a:solidFill>
                <a:latin typeface="Arial"/>
                <a:ea typeface="Arial"/>
                <a:cs typeface="Arial"/>
                <a:sym typeface="Arial"/>
              </a:rPr>
              <a:t>512713005 宮翎豈</a:t>
            </a:r>
            <a:endParaRPr/>
          </a:p>
          <a:p>
            <a:pPr indent="0" lvl="0" marL="0" marR="0" rtl="0" algn="r">
              <a:lnSpc>
                <a:spcPct val="150000"/>
              </a:lnSpc>
              <a:spcBef>
                <a:spcPts val="1000"/>
              </a:spcBef>
              <a:spcAft>
                <a:spcPts val="0"/>
              </a:spcAft>
              <a:buClr>
                <a:srgbClr val="3F3F3F"/>
              </a:buClr>
              <a:buSzPts val="1800"/>
              <a:buFont typeface="Arial"/>
              <a:buNone/>
            </a:pPr>
            <a:r>
              <a:rPr b="0" i="0" lang="zh-TW" sz="1800" u="none" cap="none" strike="noStrike">
                <a:solidFill>
                  <a:srgbClr val="3F3F3F"/>
                </a:solidFill>
                <a:latin typeface="Arial"/>
                <a:ea typeface="Arial"/>
                <a:cs typeface="Arial"/>
                <a:sym typeface="Arial"/>
              </a:rPr>
              <a:t>111TLM075 陳為豪</a:t>
            </a:r>
            <a:endParaRPr/>
          </a:p>
        </p:txBody>
      </p:sp>
      <p:sp>
        <p:nvSpPr>
          <p:cNvPr id="5520" name="Google Shape;5520;p41"/>
          <p:cNvSpPr txBox="1"/>
          <p:nvPr/>
        </p:nvSpPr>
        <p:spPr>
          <a:xfrm>
            <a:off x="102422" y="3859514"/>
            <a:ext cx="3874800" cy="4800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2800"/>
              <a:buFont typeface="Arial"/>
              <a:buNone/>
            </a:pPr>
            <a:r>
              <a:rPr b="0" i="0" lang="zh-TW" sz="2800" u="none" cap="none" strike="noStrike">
                <a:solidFill>
                  <a:schemeClr val="dk1"/>
                </a:solidFill>
                <a:latin typeface="Arial"/>
                <a:ea typeface="Arial"/>
                <a:cs typeface="Arial"/>
                <a:sym typeface="Arial"/>
              </a:rPr>
              <a:t>指導教授：姚銘忠 教授</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0" name="Shape 5650"/>
        <p:cNvGrpSpPr/>
        <p:nvPr/>
      </p:nvGrpSpPr>
      <p:grpSpPr>
        <a:xfrm>
          <a:off x="0" y="0"/>
          <a:ext cx="0" cy="0"/>
          <a:chOff x="0" y="0"/>
          <a:chExt cx="0" cy="0"/>
        </a:xfrm>
      </p:grpSpPr>
      <p:sp>
        <p:nvSpPr>
          <p:cNvPr id="5651" name="Google Shape;5651;p50"/>
          <p:cNvSpPr txBox="1"/>
          <p:nvPr>
            <p:ph idx="1" type="body"/>
          </p:nvPr>
        </p:nvSpPr>
        <p:spPr>
          <a:xfrm>
            <a:off x="515938" y="462423"/>
            <a:ext cx="60324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內部概況-產品製造操作程序圖 (BOR)</a:t>
            </a:r>
            <a:endParaRPr/>
          </a:p>
        </p:txBody>
      </p:sp>
      <p:pic>
        <p:nvPicPr>
          <p:cNvPr id="5652" name="Google Shape;5652;p50"/>
          <p:cNvPicPr preferRelativeResize="0"/>
          <p:nvPr/>
        </p:nvPicPr>
        <p:blipFill rotWithShape="1">
          <a:blip r:embed="rId3">
            <a:alphaModFix/>
          </a:blip>
          <a:srcRect b="0" l="0" r="0" t="0"/>
          <a:stretch/>
        </p:blipFill>
        <p:spPr>
          <a:xfrm>
            <a:off x="70303" y="905240"/>
            <a:ext cx="6653227" cy="5952760"/>
          </a:xfrm>
          <a:prstGeom prst="rect">
            <a:avLst/>
          </a:prstGeom>
          <a:noFill/>
          <a:ln>
            <a:noFill/>
          </a:ln>
        </p:spPr>
      </p:pic>
      <p:pic>
        <p:nvPicPr>
          <p:cNvPr id="5653" name="Google Shape;5653;p50"/>
          <p:cNvPicPr preferRelativeResize="0"/>
          <p:nvPr/>
        </p:nvPicPr>
        <p:blipFill rotWithShape="1">
          <a:blip r:embed="rId4">
            <a:alphaModFix/>
          </a:blip>
          <a:srcRect b="0" l="0" r="0" t="0"/>
          <a:stretch/>
        </p:blipFill>
        <p:spPr>
          <a:xfrm>
            <a:off x="7548282" y="627529"/>
            <a:ext cx="4643717" cy="62304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8" name="Shape 5658"/>
        <p:cNvGrpSpPr/>
        <p:nvPr/>
      </p:nvGrpSpPr>
      <p:grpSpPr>
        <a:xfrm>
          <a:off x="0" y="0"/>
          <a:ext cx="0" cy="0"/>
          <a:chOff x="0" y="0"/>
          <a:chExt cx="0" cy="0"/>
        </a:xfrm>
      </p:grpSpPr>
      <p:sp>
        <p:nvSpPr>
          <p:cNvPr id="5659" name="Google Shape;5659;p51"/>
          <p:cNvSpPr txBox="1"/>
          <p:nvPr>
            <p:ph idx="1" type="body"/>
          </p:nvPr>
        </p:nvSpPr>
        <p:spPr>
          <a:xfrm>
            <a:off x="515938" y="462423"/>
            <a:ext cx="37881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外部概況-供應商分析表</a:t>
            </a:r>
            <a:endParaRPr/>
          </a:p>
        </p:txBody>
      </p:sp>
      <p:graphicFrame>
        <p:nvGraphicFramePr>
          <p:cNvPr id="5660" name="Google Shape;5660;p51"/>
          <p:cNvGraphicFramePr/>
          <p:nvPr/>
        </p:nvGraphicFramePr>
        <p:xfrm>
          <a:off x="0" y="1098906"/>
          <a:ext cx="3000000" cy="3000000"/>
        </p:xfrm>
        <a:graphic>
          <a:graphicData uri="http://schemas.openxmlformats.org/drawingml/2006/table">
            <a:tbl>
              <a:tblPr bandRow="1" firstCol="1" firstRow="1">
                <a:noFill/>
                <a:tableStyleId>{10C450A3-F62A-489B-82D9-7C1ABDF4F425}</a:tableStyleId>
              </a:tblPr>
              <a:tblGrid>
                <a:gridCol w="2865775"/>
                <a:gridCol w="1751050"/>
                <a:gridCol w="3453075"/>
                <a:gridCol w="1426250"/>
                <a:gridCol w="1316550"/>
                <a:gridCol w="1316550"/>
              </a:tblGrid>
              <a:tr h="318125">
                <a:tc gridSpan="6">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供應商分析表</a:t>
                      </a:r>
                      <a:endParaRPr sz="1800" u="none" cap="none" strike="noStrike">
                        <a:latin typeface="Microsoft JhengHei"/>
                        <a:ea typeface="Microsoft JhengHei"/>
                        <a:cs typeface="Microsoft JhengHei"/>
                        <a:sym typeface="Microsoft JhengHei"/>
                      </a:endParaRPr>
                    </a:p>
                  </a:txBody>
                  <a:tcPr marT="0" marB="0" marR="68575" marL="68575"/>
                </a:tc>
                <a:tc hMerge="1"/>
                <a:tc hMerge="1"/>
                <a:tc hMerge="1"/>
                <a:tc hMerge="1"/>
                <a:tc hMerge="1"/>
              </a:tr>
              <a:tr h="58200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供應商/項目</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b="1" lang="zh-TW" sz="1800" u="none" cap="none" strike="noStrike">
                          <a:solidFill>
                            <a:schemeClr val="lt1"/>
                          </a:solidFill>
                          <a:latin typeface="Microsoft JhengHei"/>
                          <a:ea typeface="Microsoft JhengHei"/>
                          <a:cs typeface="Microsoft JhengHei"/>
                          <a:sym typeface="Microsoft JhengHei"/>
                        </a:rPr>
                        <a:t>物料名稱</a:t>
                      </a:r>
                      <a:endParaRPr b="1" sz="1800" u="none" cap="none" strike="noStrike">
                        <a:solidFill>
                          <a:schemeClr val="lt1"/>
                        </a:solidFill>
                        <a:latin typeface="Microsoft JhengHei"/>
                        <a:ea typeface="Microsoft JhengHei"/>
                        <a:cs typeface="Microsoft JhengHei"/>
                        <a:sym typeface="Microsoft JhengHei"/>
                      </a:endParaRPr>
                    </a:p>
                  </a:txBody>
                  <a:tcPr marT="0" marB="0" marR="68575" marL="68575" anchor="ctr">
                    <a:solidFill>
                      <a:srgbClr val="0F6FC6"/>
                    </a:solidFill>
                  </a:tcPr>
                </a:tc>
                <a:tc>
                  <a:txBody>
                    <a:bodyPr/>
                    <a:lstStyle/>
                    <a:p>
                      <a:pPr indent="0" lvl="0" marL="0" marR="0" rtl="0" algn="ctr">
                        <a:spcBef>
                          <a:spcPts val="0"/>
                        </a:spcBef>
                        <a:spcAft>
                          <a:spcPts val="0"/>
                        </a:spcAft>
                        <a:buNone/>
                      </a:pPr>
                      <a:r>
                        <a:rPr b="1" lang="zh-TW" sz="1800" u="none" cap="none" strike="noStrike">
                          <a:solidFill>
                            <a:schemeClr val="lt1"/>
                          </a:solidFill>
                          <a:latin typeface="Microsoft JhengHei"/>
                          <a:ea typeface="Microsoft JhengHei"/>
                          <a:cs typeface="Microsoft JhengHei"/>
                          <a:sym typeface="Microsoft JhengHei"/>
                        </a:rPr>
                        <a:t>出貨地理位置</a:t>
                      </a:r>
                      <a:endParaRPr b="1" sz="1800" u="none" cap="none" strike="noStrike">
                        <a:solidFill>
                          <a:schemeClr val="lt1"/>
                        </a:solidFill>
                        <a:latin typeface="Microsoft JhengHei"/>
                        <a:ea typeface="Microsoft JhengHei"/>
                        <a:cs typeface="Microsoft JhengHei"/>
                        <a:sym typeface="Microsoft JhengHei"/>
                      </a:endParaRPr>
                    </a:p>
                  </a:txBody>
                  <a:tcPr marT="0" marB="0" marR="68575" marL="68575" anchor="ctr">
                    <a:solidFill>
                      <a:srgbClr val="0F6FC6"/>
                    </a:solidFill>
                  </a:tcPr>
                </a:tc>
                <a:tc>
                  <a:txBody>
                    <a:bodyPr/>
                    <a:lstStyle/>
                    <a:p>
                      <a:pPr indent="0" lvl="0" marL="0" marR="0" rtl="0" algn="ctr">
                        <a:spcBef>
                          <a:spcPts val="0"/>
                        </a:spcBef>
                        <a:spcAft>
                          <a:spcPts val="0"/>
                        </a:spcAft>
                        <a:buNone/>
                      </a:pPr>
                      <a:r>
                        <a:rPr b="1" lang="zh-TW" sz="1800" u="none" cap="none" strike="noStrike">
                          <a:solidFill>
                            <a:schemeClr val="lt1"/>
                          </a:solidFill>
                          <a:latin typeface="Microsoft JhengHei"/>
                          <a:ea typeface="Microsoft JhengHei"/>
                          <a:cs typeface="Microsoft JhengHei"/>
                          <a:sym typeface="Microsoft JhengHei"/>
                        </a:rPr>
                        <a:t>前置時間 </a:t>
                      </a:r>
                      <a:endParaRPr b="1" sz="1800" u="none" cap="none" strike="noStrike">
                        <a:solidFill>
                          <a:schemeClr val="lt1"/>
                        </a:solidFill>
                        <a:latin typeface="Microsoft JhengHei"/>
                        <a:ea typeface="Microsoft JhengHei"/>
                        <a:cs typeface="Microsoft JhengHei"/>
                        <a:sym typeface="Microsoft JhengHei"/>
                      </a:endParaRPr>
                    </a:p>
                  </a:txBody>
                  <a:tcPr marT="0" marB="0" marR="68575" marL="68575" anchor="ctr">
                    <a:solidFill>
                      <a:srgbClr val="0F6FC6"/>
                    </a:solidFill>
                  </a:tcPr>
                </a:tc>
                <a:tc>
                  <a:txBody>
                    <a:bodyPr/>
                    <a:lstStyle/>
                    <a:p>
                      <a:pPr indent="0" lvl="0" marL="0" marR="0" rtl="0" algn="ctr">
                        <a:spcBef>
                          <a:spcPts val="0"/>
                        </a:spcBef>
                        <a:spcAft>
                          <a:spcPts val="0"/>
                        </a:spcAft>
                        <a:buNone/>
                      </a:pPr>
                      <a:r>
                        <a:rPr b="1" lang="zh-TW" sz="1800" u="none" cap="none" strike="noStrike">
                          <a:solidFill>
                            <a:schemeClr val="lt1"/>
                          </a:solidFill>
                          <a:latin typeface="Microsoft JhengHei"/>
                          <a:ea typeface="Microsoft JhengHei"/>
                          <a:cs typeface="Microsoft JhengHei"/>
                          <a:sym typeface="Microsoft JhengHei"/>
                        </a:rPr>
                        <a:t>運輸模式</a:t>
                      </a:r>
                      <a:endParaRPr/>
                    </a:p>
                  </a:txBody>
                  <a:tcPr marT="0" marB="0" marR="68575" marL="68575" anchor="ctr">
                    <a:solidFill>
                      <a:srgbClr val="0F6FC6"/>
                    </a:solidFill>
                  </a:tcPr>
                </a:tc>
                <a:tc>
                  <a:txBody>
                    <a:bodyPr/>
                    <a:lstStyle/>
                    <a:p>
                      <a:pPr indent="0" lvl="0" marL="0" marR="0" rtl="0" algn="ctr">
                        <a:spcBef>
                          <a:spcPts val="0"/>
                        </a:spcBef>
                        <a:spcAft>
                          <a:spcPts val="0"/>
                        </a:spcAft>
                        <a:buNone/>
                      </a:pPr>
                      <a:r>
                        <a:rPr b="1" lang="zh-TW" sz="1800" u="none" cap="none" strike="noStrike">
                          <a:solidFill>
                            <a:schemeClr val="lt1"/>
                          </a:solidFill>
                          <a:latin typeface="Microsoft JhengHei"/>
                          <a:ea typeface="Microsoft JhengHei"/>
                          <a:cs typeface="Microsoft JhengHei"/>
                          <a:sym typeface="Microsoft JhengHei"/>
                        </a:rPr>
                        <a:t>運輸時間</a:t>
                      </a:r>
                      <a:endParaRPr b="1" sz="1800" u="none" cap="none" strike="noStrike">
                        <a:solidFill>
                          <a:schemeClr val="lt1"/>
                        </a:solidFill>
                        <a:latin typeface="Microsoft JhengHei"/>
                        <a:ea typeface="Microsoft JhengHei"/>
                        <a:cs typeface="Microsoft JhengHei"/>
                        <a:sym typeface="Microsoft JhengHei"/>
                      </a:endParaRPr>
                    </a:p>
                  </a:txBody>
                  <a:tcPr marT="0" marB="0" marR="68575" marL="68575" anchor="ctr">
                    <a:solidFill>
                      <a:srgbClr val="0F6FC6"/>
                    </a:solidFill>
                  </a:tcPr>
                </a:tc>
              </a:tr>
              <a:tr h="104120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國喬興業有限公司</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不銹鋼桿</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桃園市蘆竹區長興里南崁路二段228巷273弄68號</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45天</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陸運</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4小時</a:t>
                      </a:r>
                      <a:endParaRPr sz="1800" u="none" cap="none" strike="noStrike">
                        <a:latin typeface="Microsoft JhengHei"/>
                        <a:ea typeface="Microsoft JhengHei"/>
                        <a:cs typeface="Microsoft JhengHei"/>
                        <a:sym typeface="Microsoft JhengHei"/>
                      </a:endParaRPr>
                    </a:p>
                  </a:txBody>
                  <a:tcPr marT="0" marB="0" marR="68575" marL="68575" anchor="ctr"/>
                </a:tc>
              </a:tr>
              <a:tr h="69415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爵士影像事業</a:t>
                      </a:r>
                      <a:endParaRPr sz="1800" u="none" cap="none" strike="noStrike">
                        <a:latin typeface="Microsoft JhengHei"/>
                        <a:ea typeface="Microsoft JhengHei"/>
                        <a:cs typeface="Microsoft JhengHei"/>
                        <a:sym typeface="Microsoft JhengHei"/>
                      </a:endParaRPr>
                    </a:p>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有限公司</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路線印刷貼紙</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臺北市松山區八德路2段431號</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10天</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陸運</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2小時</a:t>
                      </a:r>
                      <a:endParaRPr sz="1800" u="none" cap="none" strike="noStrike">
                        <a:latin typeface="Microsoft JhengHei"/>
                        <a:ea typeface="Microsoft JhengHei"/>
                        <a:cs typeface="Microsoft JhengHei"/>
                        <a:sym typeface="Microsoft JhengHei"/>
                      </a:endParaRPr>
                    </a:p>
                  </a:txBody>
                  <a:tcPr marT="0" marB="0" marR="68575" marL="68575" anchor="ctr"/>
                </a:tc>
              </a:tr>
              <a:tr h="104120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國喬興業有限公司</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鋁合金面板</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桃園市蘆竹區長興里南崁路二段228巷273弄68號</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45天</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陸運</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4小時</a:t>
                      </a:r>
                      <a:endParaRPr sz="1800" u="none" cap="none" strike="noStrike">
                        <a:latin typeface="Microsoft JhengHei"/>
                        <a:ea typeface="Microsoft JhengHei"/>
                        <a:cs typeface="Microsoft JhengHei"/>
                        <a:sym typeface="Microsoft JhengHei"/>
                      </a:endParaRPr>
                    </a:p>
                  </a:txBody>
                  <a:tcPr marT="0" marB="0" marR="68575" marL="68575" anchor="ctr"/>
                </a:tc>
              </a:tr>
              <a:tr h="104120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三傑壓克力</a:t>
                      </a:r>
                      <a:endParaRPr sz="1800" u="none" cap="none" strike="noStrike">
                        <a:latin typeface="Microsoft JhengHei"/>
                        <a:ea typeface="Microsoft JhengHei"/>
                        <a:cs typeface="Microsoft JhengHei"/>
                        <a:sym typeface="Microsoft JhengHei"/>
                      </a:endParaRPr>
                    </a:p>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實業有限公司</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路線滾筒</a:t>
                      </a:r>
                      <a:endParaRPr/>
                    </a:p>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(透明PC圓管)</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臺北市南港區南港路3段130巷3弄19號1樓</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60天</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陸運</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2小時</a:t>
                      </a:r>
                      <a:endParaRPr sz="1800" u="none" cap="none" strike="noStrike">
                        <a:latin typeface="Microsoft JhengHei"/>
                        <a:ea typeface="Microsoft JhengHei"/>
                        <a:cs typeface="Microsoft JhengHei"/>
                        <a:sym typeface="Microsoft JhengHei"/>
                      </a:endParaRPr>
                    </a:p>
                  </a:txBody>
                  <a:tcPr marT="0" marB="0" marR="68575" marL="68575" anchor="ctr"/>
                </a:tc>
              </a:tr>
              <a:tr h="1041200">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鴻霖螺絲五金</a:t>
                      </a:r>
                      <a:endParaRPr sz="1800" u="none" cap="none" strike="noStrike">
                        <a:latin typeface="Microsoft JhengHei"/>
                        <a:ea typeface="Microsoft JhengHei"/>
                        <a:cs typeface="Microsoft JhengHei"/>
                        <a:sym typeface="Microsoft JhengHei"/>
                      </a:endParaRPr>
                    </a:p>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有限公司</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螺絲、夾具、加強固定鐵條</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臺北市南港區玉成街72號</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14天</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陸運</a:t>
                      </a:r>
                      <a:endParaRPr sz="18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0" marR="0" rtl="0" algn="ctr">
                        <a:spcBef>
                          <a:spcPts val="0"/>
                        </a:spcBef>
                        <a:spcAft>
                          <a:spcPts val="0"/>
                        </a:spcAft>
                        <a:buNone/>
                      </a:pPr>
                      <a:r>
                        <a:rPr lang="zh-TW" sz="1800" u="none" cap="none" strike="noStrike">
                          <a:latin typeface="Microsoft JhengHei"/>
                          <a:ea typeface="Microsoft JhengHei"/>
                          <a:cs typeface="Microsoft JhengHei"/>
                          <a:sym typeface="Microsoft JhengHei"/>
                        </a:rPr>
                        <a:t>1小時</a:t>
                      </a:r>
                      <a:endParaRPr sz="1800" u="none" cap="none" strike="noStrike">
                        <a:latin typeface="Microsoft JhengHei"/>
                        <a:ea typeface="Microsoft JhengHei"/>
                        <a:cs typeface="Microsoft JhengHei"/>
                        <a:sym typeface="Microsoft JhengHei"/>
                      </a:endParaRPr>
                    </a:p>
                  </a:txBody>
                  <a:tcPr marT="0" marB="0" marR="68575" marL="68575"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5" name="Shape 5665"/>
        <p:cNvGrpSpPr/>
        <p:nvPr/>
      </p:nvGrpSpPr>
      <p:grpSpPr>
        <a:xfrm>
          <a:off x="0" y="0"/>
          <a:ext cx="0" cy="0"/>
          <a:chOff x="0" y="0"/>
          <a:chExt cx="0" cy="0"/>
        </a:xfrm>
      </p:grpSpPr>
      <p:sp>
        <p:nvSpPr>
          <p:cNvPr id="5666" name="Google Shape;5666;p52"/>
          <p:cNvSpPr txBox="1"/>
          <p:nvPr>
            <p:ph idx="1" type="body"/>
          </p:nvPr>
        </p:nvSpPr>
        <p:spPr>
          <a:xfrm>
            <a:off x="515938" y="462423"/>
            <a:ext cx="41346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外部概況-客戶市場分析表</a:t>
            </a:r>
            <a:endParaRPr/>
          </a:p>
        </p:txBody>
      </p:sp>
      <p:graphicFrame>
        <p:nvGraphicFramePr>
          <p:cNvPr id="5667" name="Google Shape;5667;p52"/>
          <p:cNvGraphicFramePr/>
          <p:nvPr/>
        </p:nvGraphicFramePr>
        <p:xfrm>
          <a:off x="0" y="1083633"/>
          <a:ext cx="3000000" cy="3000000"/>
        </p:xfrm>
        <a:graphic>
          <a:graphicData uri="http://schemas.openxmlformats.org/drawingml/2006/table">
            <a:tbl>
              <a:tblPr bandRow="1" firstCol="1" firstRow="1">
                <a:noFill/>
                <a:tableStyleId>{10C450A3-F62A-489B-82D9-7C1ABDF4F425}</a:tableStyleId>
              </a:tblPr>
              <a:tblGrid>
                <a:gridCol w="1878375"/>
                <a:gridCol w="1337550"/>
                <a:gridCol w="2014225"/>
                <a:gridCol w="2382550"/>
                <a:gridCol w="2175375"/>
                <a:gridCol w="1197850"/>
                <a:gridCol w="1116450"/>
              </a:tblGrid>
              <a:tr h="202625">
                <a:tc row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客戶</a:t>
                      </a:r>
                      <a:endParaRPr sz="1600" u="none" cap="none" strike="noStrike">
                        <a:latin typeface="Microsoft JhengHei"/>
                        <a:ea typeface="Microsoft JhengHei"/>
                        <a:cs typeface="Microsoft JhengHei"/>
                        <a:sym typeface="Microsoft JhengHei"/>
                      </a:endParaRPr>
                    </a:p>
                  </a:txBody>
                  <a:tcPr marT="0" marB="0" marR="56675" marL="56675"/>
                </a:tc>
                <a:tc row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市場佔比</a:t>
                      </a:r>
                      <a:endParaRPr sz="1600" u="none" cap="none" strike="noStrike">
                        <a:latin typeface="Microsoft JhengHei"/>
                        <a:ea typeface="Microsoft JhengHei"/>
                        <a:cs typeface="Microsoft JhengHei"/>
                        <a:sym typeface="Microsoft JhengHei"/>
                      </a:endParaRPr>
                    </a:p>
                  </a:txBody>
                  <a:tcPr marT="0" marB="0" marR="56675" marL="56675"/>
                </a:tc>
                <a:tc row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製造廠</a:t>
                      </a:r>
                      <a:endParaRPr/>
                    </a:p>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地理位置</a:t>
                      </a:r>
                      <a:endParaRPr sz="1600" u="none" cap="none" strike="noStrike">
                        <a:latin typeface="Microsoft JhengHei"/>
                        <a:ea typeface="Microsoft JhengHei"/>
                        <a:cs typeface="Microsoft JhengHei"/>
                        <a:sym typeface="Microsoft JhengHei"/>
                      </a:endParaRPr>
                    </a:p>
                  </a:txBody>
                  <a:tcPr marT="0" marB="0" marR="56675" marL="56675"/>
                </a:tc>
                <a:tc grid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前置時間</a:t>
                      </a:r>
                      <a:endParaRPr sz="1600" u="none" cap="none" strike="noStrike">
                        <a:latin typeface="Microsoft JhengHei"/>
                        <a:ea typeface="Microsoft JhengHei"/>
                        <a:cs typeface="Microsoft JhengHei"/>
                        <a:sym typeface="Microsoft JhengHei"/>
                      </a:endParaRPr>
                    </a:p>
                  </a:txBody>
                  <a:tcPr marT="0" marB="0" marR="56675" marL="56675"/>
                </a:tc>
                <a:tc hMerge="1"/>
                <a:tc row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運輸</a:t>
                      </a:r>
                      <a:endParaRPr sz="1600" u="none" cap="none" strike="noStrike">
                        <a:latin typeface="Microsoft JhengHei"/>
                        <a:ea typeface="Microsoft JhengHei"/>
                        <a:cs typeface="Microsoft JhengHei"/>
                        <a:sym typeface="Microsoft JhengHei"/>
                      </a:endParaRPr>
                    </a:p>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模式</a:t>
                      </a:r>
                      <a:endParaRPr sz="1600" u="none" cap="none" strike="noStrike">
                        <a:latin typeface="Microsoft JhengHei"/>
                        <a:ea typeface="Microsoft JhengHei"/>
                        <a:cs typeface="Microsoft JhengHei"/>
                        <a:sym typeface="Microsoft JhengHei"/>
                      </a:endParaRPr>
                    </a:p>
                  </a:txBody>
                  <a:tcPr marT="0" marB="0" marR="56675" marL="56675"/>
                </a:tc>
                <a:tc rowSpan="2">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運輸</a:t>
                      </a:r>
                      <a:endParaRPr sz="1600" u="none" cap="none" strike="noStrike">
                        <a:latin typeface="Microsoft JhengHei"/>
                        <a:ea typeface="Microsoft JhengHei"/>
                        <a:cs typeface="Microsoft JhengHei"/>
                        <a:sym typeface="Microsoft JhengHei"/>
                      </a:endParaRPr>
                    </a:p>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時間</a:t>
                      </a:r>
                      <a:endParaRPr sz="1600" u="none" cap="none" strike="noStrike">
                        <a:latin typeface="Microsoft JhengHei"/>
                        <a:ea typeface="Microsoft JhengHei"/>
                        <a:cs typeface="Microsoft JhengHei"/>
                        <a:sym typeface="Microsoft JhengHei"/>
                      </a:endParaRPr>
                    </a:p>
                  </a:txBody>
                  <a:tcPr marT="0" marB="0" marR="56675" marL="56675"/>
                </a:tc>
              </a:tr>
              <a:tr h="203200">
                <a:tc vMerge="1"/>
                <a:tc vMerge="1"/>
                <a:tc vMerge="1"/>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固定需求</a:t>
                      </a:r>
                      <a:endParaRPr/>
                    </a:p>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（日常清潔與維護）</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非固定需求</a:t>
                      </a:r>
                      <a:endParaRPr/>
                    </a:p>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（新設、遷移）</a:t>
                      </a:r>
                      <a:endParaRPr sz="1600" u="none" cap="none" strike="noStrike">
                        <a:latin typeface="Microsoft JhengHei"/>
                        <a:ea typeface="Microsoft JhengHei"/>
                        <a:cs typeface="Microsoft JhengHei"/>
                        <a:sym typeface="Microsoft JhengHei"/>
                      </a:endParaRPr>
                    </a:p>
                  </a:txBody>
                  <a:tcPr marT="0" marB="0" marR="56675" marL="56675"/>
                </a:tc>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三重客運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21%</a:t>
                      </a:r>
                      <a:endParaRPr sz="1600" u="none" cap="none" strike="noStrike">
                        <a:latin typeface="Microsoft JhengHei"/>
                        <a:ea typeface="Microsoft JhengHei"/>
                        <a:cs typeface="Microsoft JhengHei"/>
                        <a:sym typeface="Microsoft JhengHei"/>
                      </a:endParaRPr>
                    </a:p>
                  </a:txBody>
                  <a:tcPr marT="0" marB="0" marR="56675" marL="56675" anchor="b"/>
                </a:tc>
                <a:tc rowSpan="15">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臺北市信義區虎林街202巷64號</a:t>
                      </a:r>
                      <a:endParaRPr sz="2000" u="none" cap="none" strike="noStrike">
                        <a:latin typeface="Microsoft JhengHei"/>
                        <a:ea typeface="Microsoft JhengHei"/>
                        <a:cs typeface="Microsoft JhengHei"/>
                        <a:sym typeface="Microsoft JhengHei"/>
                      </a:endParaRPr>
                    </a:p>
                  </a:txBody>
                  <a:tcPr marT="0" marB="0" marR="56675" marL="56675" anchor="ctr"/>
                </a:tc>
                <a:tc rowSpan="15">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1天</a:t>
                      </a:r>
                      <a:endParaRPr sz="2000" u="none" cap="none" strike="noStrike">
                        <a:latin typeface="Microsoft JhengHei"/>
                        <a:ea typeface="Microsoft JhengHei"/>
                        <a:cs typeface="Microsoft JhengHei"/>
                        <a:sym typeface="Microsoft JhengHei"/>
                      </a:endParaRPr>
                    </a:p>
                  </a:txBody>
                  <a:tcPr marT="0" marB="0" marR="56675" marL="56675" anchor="ctr"/>
                </a:tc>
                <a:tc rowSpan="15">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14天 </a:t>
                      </a:r>
                      <a:endParaRPr sz="2000" u="none" cap="none" strike="noStrike">
                        <a:latin typeface="Microsoft JhengHei"/>
                        <a:ea typeface="Microsoft JhengHei"/>
                        <a:cs typeface="Microsoft JhengHei"/>
                        <a:sym typeface="Microsoft JhengHei"/>
                      </a:endParaRPr>
                    </a:p>
                  </a:txBody>
                  <a:tcPr marT="0" marB="0" marR="56675" marL="56675" anchor="ctr"/>
                </a:tc>
                <a:tc rowSpan="15">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陸運</a:t>
                      </a:r>
                      <a:endParaRPr sz="2000" u="none" cap="none" strike="noStrike">
                        <a:latin typeface="Microsoft JhengHei"/>
                        <a:ea typeface="Microsoft JhengHei"/>
                        <a:cs typeface="Microsoft JhengHei"/>
                        <a:sym typeface="Microsoft JhengHei"/>
                      </a:endParaRPr>
                    </a:p>
                  </a:txBody>
                  <a:tcPr marT="0" marB="0" marR="56675" marL="56675" anchor="ctr"/>
                </a:tc>
                <a:tc rowSpan="15">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1天</a:t>
                      </a:r>
                      <a:endParaRPr sz="2000" u="none" cap="none" strike="noStrike">
                        <a:latin typeface="Microsoft JhengHei"/>
                        <a:ea typeface="Microsoft JhengHei"/>
                        <a:cs typeface="Microsoft JhengHei"/>
                        <a:sym typeface="Microsoft JhengHei"/>
                      </a:endParaRPr>
                    </a:p>
                  </a:txBody>
                  <a:tcPr marT="0" marB="0" marR="56675" marL="56675" anchor="ctr"/>
                </a:tc>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台北客運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25%</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指南客運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12%</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國光客運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1%</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18850">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大都會客運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3%</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首都客運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6%</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新店客運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7%</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欣欣客運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3%</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基隆客運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6%</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淡水客運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7%</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大南客運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1%</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中興巴士</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4%</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新北客運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3%</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光華巴士</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2%</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r h="202625">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桃園客運</a:t>
                      </a:r>
                      <a:endParaRPr sz="1600" u="none" cap="none" strike="noStrike">
                        <a:latin typeface="Microsoft JhengHei"/>
                        <a:ea typeface="Microsoft JhengHei"/>
                        <a:cs typeface="Microsoft JhengHei"/>
                        <a:sym typeface="Microsoft JhengHei"/>
                      </a:endParaRPr>
                    </a:p>
                  </a:txBody>
                  <a:tcPr marT="0" marB="0" marR="56675" marL="56675"/>
                </a:tc>
                <a:tc>
                  <a:txBody>
                    <a:bodyPr/>
                    <a:lstStyle/>
                    <a:p>
                      <a:pPr indent="0" lvl="0" marL="304800" marR="0" rtl="0" algn="ctr">
                        <a:lnSpc>
                          <a:spcPct val="150000"/>
                        </a:lnSpc>
                        <a:spcBef>
                          <a:spcPts val="0"/>
                        </a:spcBef>
                        <a:spcAft>
                          <a:spcPts val="0"/>
                        </a:spcAft>
                        <a:buNone/>
                      </a:pPr>
                      <a:r>
                        <a:rPr lang="zh-TW" sz="1600" u="none" cap="none" strike="noStrike">
                          <a:latin typeface="Microsoft JhengHei"/>
                          <a:ea typeface="Microsoft JhengHei"/>
                          <a:cs typeface="Microsoft JhengHei"/>
                          <a:sym typeface="Microsoft JhengHei"/>
                        </a:rPr>
                        <a:t>1%</a:t>
                      </a:r>
                      <a:endParaRPr sz="1600" u="none" cap="none" strike="noStrike">
                        <a:latin typeface="Microsoft JhengHei"/>
                        <a:ea typeface="Microsoft JhengHei"/>
                        <a:cs typeface="Microsoft JhengHei"/>
                        <a:sym typeface="Microsoft JhengHei"/>
                      </a:endParaRPr>
                    </a:p>
                  </a:txBody>
                  <a:tcPr marT="0" marB="0" marR="56675" marL="56675" anchor="b"/>
                </a:tc>
                <a:tc vMerge="1"/>
                <a:tc vMerge="1"/>
                <a:tc vMerge="1"/>
                <a:tc vMerge="1"/>
                <a:tc vMerge="1"/>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sp>
        <p:nvSpPr>
          <p:cNvPr id="5673" name="Google Shape;5673;p53"/>
          <p:cNvSpPr txBox="1"/>
          <p:nvPr>
            <p:ph idx="1" type="body"/>
          </p:nvPr>
        </p:nvSpPr>
        <p:spPr>
          <a:xfrm>
            <a:off x="515938" y="462423"/>
            <a:ext cx="69045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供應鏈結構-供應鏈角色名稱與角色功能說明</a:t>
            </a:r>
            <a:endParaRPr/>
          </a:p>
        </p:txBody>
      </p:sp>
      <p:graphicFrame>
        <p:nvGraphicFramePr>
          <p:cNvPr id="5674" name="Google Shape;5674;p53"/>
          <p:cNvGraphicFramePr/>
          <p:nvPr/>
        </p:nvGraphicFramePr>
        <p:xfrm>
          <a:off x="0" y="1121839"/>
          <a:ext cx="3000000" cy="3000000"/>
        </p:xfrm>
        <a:graphic>
          <a:graphicData uri="http://schemas.openxmlformats.org/drawingml/2006/table">
            <a:tbl>
              <a:tblPr bandRow="1" firstCol="1" firstRow="1">
                <a:noFill/>
                <a:tableStyleId>{10C450A3-F62A-489B-82D9-7C1ABDF4F425}</a:tableStyleId>
              </a:tblPr>
              <a:tblGrid>
                <a:gridCol w="1763950"/>
                <a:gridCol w="4403775"/>
                <a:gridCol w="6024300"/>
              </a:tblGrid>
              <a:tr h="906975">
                <a:tc>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角色種類</a:t>
                      </a:r>
                      <a:endParaRPr sz="2000" u="none" cap="none" strike="noStrike">
                        <a:latin typeface="Microsoft JhengHei"/>
                        <a:ea typeface="Microsoft JhengHei"/>
                        <a:cs typeface="Microsoft JhengHei"/>
                        <a:sym typeface="Microsoft JhengHei"/>
                      </a:endParaRPr>
                    </a:p>
                  </a:txBody>
                  <a:tcPr marT="0" marB="0" marR="68575" marL="68575"/>
                </a:tc>
                <a:tc>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角色</a:t>
                      </a:r>
                      <a:endParaRPr sz="2000" u="none" cap="none" strike="noStrike">
                        <a:latin typeface="Microsoft JhengHei"/>
                        <a:ea typeface="Microsoft JhengHei"/>
                        <a:cs typeface="Microsoft JhengHei"/>
                        <a:sym typeface="Microsoft JhengHei"/>
                      </a:endParaRPr>
                    </a:p>
                  </a:txBody>
                  <a:tcPr marT="0" marB="0" marR="68575" marL="68575"/>
                </a:tc>
                <a:tc>
                  <a:txBody>
                    <a:bodyPr/>
                    <a:lstStyle/>
                    <a:p>
                      <a:pPr indent="0" lvl="0" marL="304800" marR="0" rtl="0" algn="ct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角色功能說明</a:t>
                      </a:r>
                      <a:endParaRPr sz="2000" u="none" cap="none" strike="noStrike">
                        <a:latin typeface="Microsoft JhengHei"/>
                        <a:ea typeface="Microsoft JhengHei"/>
                        <a:cs typeface="Microsoft JhengHei"/>
                        <a:sym typeface="Microsoft JhengHei"/>
                      </a:endParaRPr>
                    </a:p>
                  </a:txBody>
                  <a:tcPr marT="0" marB="0" marR="68575" marL="68575"/>
                </a:tc>
              </a:tr>
              <a:tr h="906975">
                <a:tc>
                  <a:txBody>
                    <a:bodyPr/>
                    <a:lstStyle/>
                    <a:p>
                      <a:pPr indent="0" lvl="0" marL="304800" marR="0" rtl="0" algn="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客戶</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公車客運業者</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下招手站牌訂單及收貨</a:t>
                      </a:r>
                      <a:endParaRPr sz="2000" u="none" cap="none" strike="noStrike">
                        <a:latin typeface="Microsoft JhengHei"/>
                        <a:ea typeface="Microsoft JhengHei"/>
                        <a:cs typeface="Microsoft JhengHei"/>
                        <a:sym typeface="Microsoft JhengHei"/>
                      </a:endParaRPr>
                    </a:p>
                  </a:txBody>
                  <a:tcPr marT="0" marB="0" marR="68575" marL="68575" anchor="ctr"/>
                </a:tc>
              </a:tr>
              <a:tr h="1093150">
                <a:tc>
                  <a:txBody>
                    <a:bodyPr/>
                    <a:lstStyle/>
                    <a:p>
                      <a:pPr indent="0" lvl="0" marL="304800" marR="0" rtl="0" algn="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總部</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新北市政府交通局</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訂單規劃、生產排程規劃</a:t>
                      </a:r>
                      <a:endParaRPr sz="2000" u="none" cap="none" strike="noStrike">
                        <a:latin typeface="Microsoft JhengHei"/>
                        <a:ea typeface="Microsoft JhengHei"/>
                        <a:cs typeface="Microsoft JhengHei"/>
                        <a:sym typeface="Microsoft JhengHei"/>
                      </a:endParaRPr>
                    </a:p>
                  </a:txBody>
                  <a:tcPr marT="0" marB="0" marR="68575" marL="68575" anchor="ctr"/>
                </a:tc>
              </a:tr>
              <a:tr h="906975">
                <a:tc>
                  <a:txBody>
                    <a:bodyPr/>
                    <a:lstStyle/>
                    <a:p>
                      <a:pPr indent="0" lvl="0" marL="304800" marR="0" rtl="0" algn="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製造廠</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政德廣告事業有限公司</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製作招手站牌並交貨</a:t>
                      </a:r>
                      <a:endParaRPr sz="2000" u="none" cap="none" strike="noStrike">
                        <a:latin typeface="Microsoft JhengHei"/>
                        <a:ea typeface="Microsoft JhengHei"/>
                        <a:cs typeface="Microsoft JhengHei"/>
                        <a:sym typeface="Microsoft JhengHei"/>
                      </a:endParaRPr>
                    </a:p>
                  </a:txBody>
                  <a:tcPr marT="0" marB="0" marR="68575" marL="68575" anchor="ctr"/>
                </a:tc>
              </a:tr>
              <a:tr h="1922050">
                <a:tc>
                  <a:txBody>
                    <a:bodyPr/>
                    <a:lstStyle/>
                    <a:p>
                      <a:pPr indent="0" lvl="0" marL="304800" marR="0" rtl="0" algn="r">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供應商</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國喬興業、爵士影像</a:t>
                      </a:r>
                      <a:endParaRPr sz="2000" u="none" cap="none" strike="noStrike">
                        <a:latin typeface="Microsoft JhengHei"/>
                        <a:ea typeface="Microsoft JhengHei"/>
                        <a:cs typeface="Microsoft JhengHei"/>
                        <a:sym typeface="Microsoft JhengHei"/>
                      </a:endParaRPr>
                    </a:p>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三傑壓克力、鴻霖螺絲</a:t>
                      </a:r>
                      <a:endParaRPr sz="2000" u="none" cap="none" strike="noStrike">
                        <a:latin typeface="Microsoft JhengHei"/>
                        <a:ea typeface="Microsoft JhengHei"/>
                        <a:cs typeface="Microsoft JhengHei"/>
                        <a:sym typeface="Microsoft JhengHei"/>
                      </a:endParaRPr>
                    </a:p>
                  </a:txBody>
                  <a:tcPr marT="0" marB="0" marR="68575" marL="68575" anchor="ctr"/>
                </a:tc>
                <a:tc>
                  <a:txBody>
                    <a:bodyPr/>
                    <a:lstStyle/>
                    <a:p>
                      <a:pPr indent="0" lvl="0" marL="304800" marR="0" rtl="0" algn="l">
                        <a:lnSpc>
                          <a:spcPct val="150000"/>
                        </a:lnSpc>
                        <a:spcBef>
                          <a:spcPts val="0"/>
                        </a:spcBef>
                        <a:spcAft>
                          <a:spcPts val="0"/>
                        </a:spcAft>
                        <a:buNone/>
                      </a:pPr>
                      <a:r>
                        <a:rPr lang="zh-TW" sz="2000" u="none" cap="none" strike="noStrike">
                          <a:latin typeface="Microsoft JhengHei"/>
                          <a:ea typeface="Microsoft JhengHei"/>
                          <a:cs typeface="Microsoft JhengHei"/>
                          <a:sym typeface="Microsoft JhengHei"/>
                        </a:rPr>
                        <a:t>供給招手站牌所需材料</a:t>
                      </a:r>
                      <a:endParaRPr sz="2000" u="none" cap="none" strike="noStrike">
                        <a:latin typeface="Microsoft JhengHei"/>
                        <a:ea typeface="Microsoft JhengHei"/>
                        <a:cs typeface="Microsoft JhengHei"/>
                        <a:sym typeface="Microsoft JhengHei"/>
                      </a:endParaRPr>
                    </a:p>
                  </a:txBody>
                  <a:tcPr marT="0" marB="0" marR="68575" marL="68575"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9" name="Shape 5679"/>
        <p:cNvGrpSpPr/>
        <p:nvPr/>
      </p:nvGrpSpPr>
      <p:grpSpPr>
        <a:xfrm>
          <a:off x="0" y="0"/>
          <a:ext cx="0" cy="0"/>
          <a:chOff x="0" y="0"/>
          <a:chExt cx="0" cy="0"/>
        </a:xfrm>
      </p:grpSpPr>
      <p:pic>
        <p:nvPicPr>
          <p:cNvPr id="5680" name="Google Shape;5680;p54"/>
          <p:cNvPicPr preferRelativeResize="0"/>
          <p:nvPr/>
        </p:nvPicPr>
        <p:blipFill rotWithShape="1">
          <a:blip r:embed="rId3">
            <a:alphaModFix/>
          </a:blip>
          <a:srcRect b="0" l="0" r="0" t="0"/>
          <a:stretch/>
        </p:blipFill>
        <p:spPr>
          <a:xfrm>
            <a:off x="13297" y="636494"/>
            <a:ext cx="12178703" cy="6221506"/>
          </a:xfrm>
          <a:prstGeom prst="rect">
            <a:avLst/>
          </a:prstGeom>
          <a:noFill/>
          <a:ln>
            <a:noFill/>
          </a:ln>
        </p:spPr>
      </p:pic>
      <p:pic>
        <p:nvPicPr>
          <p:cNvPr id="5681" name="Google Shape;5681;p54"/>
          <p:cNvPicPr preferRelativeResize="0"/>
          <p:nvPr/>
        </p:nvPicPr>
        <p:blipFill rotWithShape="1">
          <a:blip r:embed="rId4">
            <a:alphaModFix/>
          </a:blip>
          <a:srcRect b="0" l="0" r="0" t="0"/>
          <a:stretch/>
        </p:blipFill>
        <p:spPr>
          <a:xfrm>
            <a:off x="6097693" y="3352970"/>
            <a:ext cx="422094" cy="369332"/>
          </a:xfrm>
          <a:prstGeom prst="rect">
            <a:avLst/>
          </a:prstGeom>
          <a:noFill/>
          <a:ln>
            <a:noFill/>
          </a:ln>
        </p:spPr>
      </p:pic>
      <p:grpSp>
        <p:nvGrpSpPr>
          <p:cNvPr id="5682" name="Google Shape;5682;p54"/>
          <p:cNvGrpSpPr/>
          <p:nvPr/>
        </p:nvGrpSpPr>
        <p:grpSpPr>
          <a:xfrm>
            <a:off x="144731" y="807537"/>
            <a:ext cx="8203383" cy="2939710"/>
            <a:chOff x="130026" y="770199"/>
            <a:chExt cx="8203383" cy="2939710"/>
          </a:xfrm>
        </p:grpSpPr>
        <p:pic>
          <p:nvPicPr>
            <p:cNvPr id="5683" name="Google Shape;5683;p54"/>
            <p:cNvPicPr preferRelativeResize="0"/>
            <p:nvPr/>
          </p:nvPicPr>
          <p:blipFill rotWithShape="1">
            <a:blip r:embed="rId4">
              <a:alphaModFix/>
            </a:blip>
            <a:srcRect b="0" l="0" r="0" t="0"/>
            <a:stretch/>
          </p:blipFill>
          <p:spPr>
            <a:xfrm>
              <a:off x="191817" y="770199"/>
              <a:ext cx="442071" cy="407938"/>
            </a:xfrm>
            <a:prstGeom prst="rect">
              <a:avLst/>
            </a:prstGeom>
            <a:noFill/>
            <a:ln>
              <a:noFill/>
            </a:ln>
          </p:spPr>
        </p:pic>
        <p:sp>
          <p:nvSpPr>
            <p:cNvPr id="5684" name="Google Shape;5684;p54"/>
            <p:cNvSpPr txBox="1"/>
            <p:nvPr/>
          </p:nvSpPr>
          <p:spPr>
            <a:xfrm>
              <a:off x="750633" y="803100"/>
              <a:ext cx="676800" cy="4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總部</a:t>
              </a:r>
              <a:endParaRPr/>
            </a:p>
          </p:txBody>
        </p:sp>
        <p:pic>
          <p:nvPicPr>
            <p:cNvPr id="5685" name="Google Shape;5685;p54"/>
            <p:cNvPicPr preferRelativeResize="0"/>
            <p:nvPr/>
          </p:nvPicPr>
          <p:blipFill rotWithShape="1">
            <a:blip r:embed="rId5">
              <a:alphaModFix/>
            </a:blip>
            <a:srcRect b="8022" l="56735" r="6640" t="61298"/>
            <a:stretch/>
          </p:blipFill>
          <p:spPr>
            <a:xfrm>
              <a:off x="131356" y="1230255"/>
              <a:ext cx="611531" cy="561820"/>
            </a:xfrm>
            <a:prstGeom prst="rect">
              <a:avLst/>
            </a:prstGeom>
            <a:noFill/>
            <a:ln>
              <a:noFill/>
            </a:ln>
          </p:spPr>
        </p:pic>
        <p:sp>
          <p:nvSpPr>
            <p:cNvPr id="5686" name="Google Shape;5686;p54"/>
            <p:cNvSpPr txBox="1"/>
            <p:nvPr/>
          </p:nvSpPr>
          <p:spPr>
            <a:xfrm>
              <a:off x="742887" y="1368226"/>
              <a:ext cx="918600" cy="4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製造商</a:t>
              </a:r>
              <a:endParaRPr/>
            </a:p>
          </p:txBody>
        </p:sp>
        <p:pic>
          <p:nvPicPr>
            <p:cNvPr id="5687" name="Google Shape;5687;p54"/>
            <p:cNvPicPr preferRelativeResize="0"/>
            <p:nvPr/>
          </p:nvPicPr>
          <p:blipFill rotWithShape="1">
            <a:blip r:embed="rId5">
              <a:alphaModFix/>
            </a:blip>
            <a:srcRect b="8022" l="56735" r="6640" t="61298"/>
            <a:stretch/>
          </p:blipFill>
          <p:spPr>
            <a:xfrm>
              <a:off x="6721837" y="3148089"/>
              <a:ext cx="611531" cy="561820"/>
            </a:xfrm>
            <a:prstGeom prst="rect">
              <a:avLst/>
            </a:prstGeom>
            <a:noFill/>
            <a:ln>
              <a:noFill/>
            </a:ln>
          </p:spPr>
        </p:pic>
        <p:pic>
          <p:nvPicPr>
            <p:cNvPr id="5688" name="Google Shape;5688;p54"/>
            <p:cNvPicPr preferRelativeResize="0"/>
            <p:nvPr/>
          </p:nvPicPr>
          <p:blipFill rotWithShape="1">
            <a:blip r:embed="rId6">
              <a:alphaModFix/>
            </a:blip>
            <a:srcRect b="6329" l="32378" r="47986" t="70501"/>
            <a:stretch/>
          </p:blipFill>
          <p:spPr>
            <a:xfrm>
              <a:off x="130026" y="1844193"/>
              <a:ext cx="614189" cy="635278"/>
            </a:xfrm>
            <a:prstGeom prst="rect">
              <a:avLst/>
            </a:prstGeom>
            <a:noFill/>
            <a:ln>
              <a:noFill/>
            </a:ln>
          </p:spPr>
        </p:pic>
        <p:sp>
          <p:nvSpPr>
            <p:cNvPr id="5689" name="Google Shape;5689;p54"/>
            <p:cNvSpPr txBox="1"/>
            <p:nvPr/>
          </p:nvSpPr>
          <p:spPr>
            <a:xfrm>
              <a:off x="742886" y="2010799"/>
              <a:ext cx="918600" cy="4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供應商</a:t>
              </a:r>
              <a:endParaRPr/>
            </a:p>
          </p:txBody>
        </p:sp>
        <p:pic>
          <p:nvPicPr>
            <p:cNvPr id="5690" name="Google Shape;5690;p54"/>
            <p:cNvPicPr preferRelativeResize="0"/>
            <p:nvPr/>
          </p:nvPicPr>
          <p:blipFill rotWithShape="1">
            <a:blip r:embed="rId6">
              <a:alphaModFix/>
            </a:blip>
            <a:srcRect b="6329" l="32378" r="47986" t="70501"/>
            <a:stretch/>
          </p:blipFill>
          <p:spPr>
            <a:xfrm>
              <a:off x="3965164" y="2793721"/>
              <a:ext cx="614189" cy="635278"/>
            </a:xfrm>
            <a:prstGeom prst="rect">
              <a:avLst/>
            </a:prstGeom>
            <a:noFill/>
            <a:ln>
              <a:noFill/>
            </a:ln>
          </p:spPr>
        </p:pic>
        <p:pic>
          <p:nvPicPr>
            <p:cNvPr id="5691" name="Google Shape;5691;p54"/>
            <p:cNvPicPr preferRelativeResize="0"/>
            <p:nvPr/>
          </p:nvPicPr>
          <p:blipFill rotWithShape="1">
            <a:blip r:embed="rId6">
              <a:alphaModFix/>
            </a:blip>
            <a:srcRect b="6329" l="32378" r="47986" t="70501"/>
            <a:stretch/>
          </p:blipFill>
          <p:spPr>
            <a:xfrm>
              <a:off x="4404793" y="2793721"/>
              <a:ext cx="614189" cy="635278"/>
            </a:xfrm>
            <a:prstGeom prst="rect">
              <a:avLst/>
            </a:prstGeom>
            <a:noFill/>
            <a:ln>
              <a:noFill/>
            </a:ln>
          </p:spPr>
        </p:pic>
        <p:pic>
          <p:nvPicPr>
            <p:cNvPr id="5692" name="Google Shape;5692;p54"/>
            <p:cNvPicPr preferRelativeResize="0"/>
            <p:nvPr/>
          </p:nvPicPr>
          <p:blipFill rotWithShape="1">
            <a:blip r:embed="rId6">
              <a:alphaModFix/>
            </a:blip>
            <a:srcRect b="6329" l="32378" r="47986" t="70501"/>
            <a:stretch/>
          </p:blipFill>
          <p:spPr>
            <a:xfrm>
              <a:off x="7314074" y="3023539"/>
              <a:ext cx="614189" cy="635278"/>
            </a:xfrm>
            <a:prstGeom prst="rect">
              <a:avLst/>
            </a:prstGeom>
            <a:noFill/>
            <a:ln>
              <a:noFill/>
            </a:ln>
          </p:spPr>
        </p:pic>
        <p:pic>
          <p:nvPicPr>
            <p:cNvPr id="5693" name="Google Shape;5693;p54"/>
            <p:cNvPicPr preferRelativeResize="0"/>
            <p:nvPr/>
          </p:nvPicPr>
          <p:blipFill rotWithShape="1">
            <a:blip r:embed="rId6">
              <a:alphaModFix/>
            </a:blip>
            <a:srcRect b="6329" l="32378" r="47986" t="70501"/>
            <a:stretch/>
          </p:blipFill>
          <p:spPr>
            <a:xfrm>
              <a:off x="7719219" y="3023539"/>
              <a:ext cx="614189" cy="635278"/>
            </a:xfrm>
            <a:prstGeom prst="rect">
              <a:avLst/>
            </a:prstGeom>
            <a:noFill/>
            <a:ln>
              <a:noFill/>
            </a:ln>
          </p:spPr>
        </p:pic>
        <p:pic>
          <p:nvPicPr>
            <p:cNvPr id="5694" name="Google Shape;5694;p54"/>
            <p:cNvPicPr preferRelativeResize="0"/>
            <p:nvPr/>
          </p:nvPicPr>
          <p:blipFill rotWithShape="1">
            <a:blip r:embed="rId6">
              <a:alphaModFix/>
            </a:blip>
            <a:srcRect b="6329" l="32378" r="47986" t="70501"/>
            <a:stretch/>
          </p:blipFill>
          <p:spPr>
            <a:xfrm>
              <a:off x="6621129" y="2695606"/>
              <a:ext cx="614189" cy="635278"/>
            </a:xfrm>
            <a:prstGeom prst="rect">
              <a:avLst/>
            </a:prstGeom>
            <a:noFill/>
            <a:ln>
              <a:noFill/>
            </a:ln>
          </p:spPr>
        </p:pic>
        <p:sp>
          <p:nvSpPr>
            <p:cNvPr id="5695" name="Google Shape;5695;p54"/>
            <p:cNvSpPr txBox="1"/>
            <p:nvPr/>
          </p:nvSpPr>
          <p:spPr>
            <a:xfrm>
              <a:off x="797282" y="2605307"/>
              <a:ext cx="676800" cy="4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客戶</a:t>
              </a:r>
              <a:endParaRPr/>
            </a:p>
          </p:txBody>
        </p:sp>
        <p:pic>
          <p:nvPicPr>
            <p:cNvPr id="5696" name="Google Shape;5696;p54"/>
            <p:cNvPicPr preferRelativeResize="0"/>
            <p:nvPr/>
          </p:nvPicPr>
          <p:blipFill rotWithShape="1">
            <a:blip r:embed="rId7">
              <a:alphaModFix/>
            </a:blip>
            <a:srcRect b="30028" l="58264" r="16438" t="50000"/>
            <a:stretch/>
          </p:blipFill>
          <p:spPr>
            <a:xfrm>
              <a:off x="5971863" y="2793721"/>
              <a:ext cx="482397" cy="537164"/>
            </a:xfrm>
            <a:prstGeom prst="rect">
              <a:avLst/>
            </a:prstGeom>
            <a:noFill/>
            <a:ln>
              <a:noFill/>
            </a:ln>
          </p:spPr>
        </p:pic>
        <p:pic>
          <p:nvPicPr>
            <p:cNvPr id="5697" name="Google Shape;5697;p54"/>
            <p:cNvPicPr preferRelativeResize="0"/>
            <p:nvPr/>
          </p:nvPicPr>
          <p:blipFill rotWithShape="1">
            <a:blip r:embed="rId7">
              <a:alphaModFix/>
            </a:blip>
            <a:srcRect b="30028" l="58264" r="16438" t="50000"/>
            <a:stretch/>
          </p:blipFill>
          <p:spPr>
            <a:xfrm>
              <a:off x="190732" y="2497212"/>
              <a:ext cx="482397" cy="537164"/>
            </a:xfrm>
            <a:prstGeom prst="rect">
              <a:avLst/>
            </a:prstGeom>
            <a:noFill/>
            <a:ln>
              <a:noFill/>
            </a:ln>
          </p:spPr>
        </p:pic>
      </p:grpSp>
      <p:sp>
        <p:nvSpPr>
          <p:cNvPr id="5698" name="Google Shape;5698;p54"/>
          <p:cNvSpPr txBox="1"/>
          <p:nvPr/>
        </p:nvSpPr>
        <p:spPr>
          <a:xfrm>
            <a:off x="105750" y="122711"/>
            <a:ext cx="370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2400"/>
              <a:buFont typeface="Arial"/>
              <a:buNone/>
            </a:pPr>
            <a:r>
              <a:rPr b="1" i="0" lang="zh-TW" sz="2400" u="none" cap="none" strike="noStrike">
                <a:solidFill>
                  <a:srgbClr val="3F3F3F"/>
                </a:solidFill>
                <a:latin typeface="Arial"/>
                <a:ea typeface="Arial"/>
                <a:cs typeface="Arial"/>
                <a:sym typeface="Arial"/>
              </a:rPr>
              <a:t>Geographic Map</a:t>
            </a:r>
            <a:endParaRPr b="1" i="0" sz="2400" u="none" cap="none" strike="noStrike">
              <a:solidFill>
                <a:srgbClr val="3F3F3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3" name="Shape 5703"/>
        <p:cNvGrpSpPr/>
        <p:nvPr/>
      </p:nvGrpSpPr>
      <p:grpSpPr>
        <a:xfrm>
          <a:off x="0" y="0"/>
          <a:ext cx="0" cy="0"/>
          <a:chOff x="0" y="0"/>
          <a:chExt cx="0" cy="0"/>
        </a:xfrm>
      </p:grpSpPr>
      <p:sp>
        <p:nvSpPr>
          <p:cNvPr id="5704" name="Google Shape;5704;p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rial"/>
              <a:buNone/>
            </a:pPr>
            <a:r>
              <a:t/>
            </a:r>
            <a:endParaRPr/>
          </a:p>
        </p:txBody>
      </p:sp>
      <p:sp>
        <p:nvSpPr>
          <p:cNvPr id="5705" name="Google Shape;5705;p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grpSp>
        <p:nvGrpSpPr>
          <p:cNvPr id="5706" name="Google Shape;5706;p55"/>
          <p:cNvGrpSpPr/>
          <p:nvPr/>
        </p:nvGrpSpPr>
        <p:grpSpPr>
          <a:xfrm>
            <a:off x="-22183" y="591650"/>
            <a:ext cx="12214184" cy="6391599"/>
            <a:chOff x="9775" y="578899"/>
            <a:chExt cx="12214184" cy="6171880"/>
          </a:xfrm>
        </p:grpSpPr>
        <p:grpSp>
          <p:nvGrpSpPr>
            <p:cNvPr id="5707" name="Google Shape;5707;p55"/>
            <p:cNvGrpSpPr/>
            <p:nvPr/>
          </p:nvGrpSpPr>
          <p:grpSpPr>
            <a:xfrm>
              <a:off x="9775" y="578899"/>
              <a:ext cx="12214184" cy="6171880"/>
              <a:chOff x="9775" y="578899"/>
              <a:chExt cx="12214184" cy="6171880"/>
            </a:xfrm>
          </p:grpSpPr>
          <p:pic>
            <p:nvPicPr>
              <p:cNvPr id="5708" name="Google Shape;5708;p55"/>
              <p:cNvPicPr preferRelativeResize="0"/>
              <p:nvPr/>
            </p:nvPicPr>
            <p:blipFill rotWithShape="1">
              <a:blip r:embed="rId3">
                <a:alphaModFix/>
              </a:blip>
              <a:srcRect b="0" l="0" r="0" t="0"/>
              <a:stretch/>
            </p:blipFill>
            <p:spPr>
              <a:xfrm>
                <a:off x="9775" y="578899"/>
                <a:ext cx="12214183" cy="6171880"/>
              </a:xfrm>
              <a:prstGeom prst="rect">
                <a:avLst/>
              </a:prstGeom>
              <a:noFill/>
              <a:ln>
                <a:noFill/>
              </a:ln>
            </p:spPr>
          </p:pic>
          <p:pic>
            <p:nvPicPr>
              <p:cNvPr id="5709" name="Google Shape;5709;p55"/>
              <p:cNvPicPr preferRelativeResize="0"/>
              <p:nvPr/>
            </p:nvPicPr>
            <p:blipFill rotWithShape="1">
              <a:blip r:embed="rId4">
                <a:alphaModFix/>
              </a:blip>
              <a:srcRect b="0" l="0" r="0" t="0"/>
              <a:stretch/>
            </p:blipFill>
            <p:spPr>
              <a:xfrm>
                <a:off x="257693" y="784566"/>
                <a:ext cx="351105" cy="323996"/>
              </a:xfrm>
              <a:prstGeom prst="rect">
                <a:avLst/>
              </a:prstGeom>
              <a:noFill/>
              <a:ln>
                <a:noFill/>
              </a:ln>
            </p:spPr>
          </p:pic>
          <p:pic>
            <p:nvPicPr>
              <p:cNvPr id="5710" name="Google Shape;5710;p55"/>
              <p:cNvPicPr preferRelativeResize="0"/>
              <p:nvPr/>
            </p:nvPicPr>
            <p:blipFill rotWithShape="1">
              <a:blip r:embed="rId5">
                <a:alphaModFix/>
              </a:blip>
              <a:srcRect b="6329" l="32378" r="47986" t="70501"/>
              <a:stretch/>
            </p:blipFill>
            <p:spPr>
              <a:xfrm>
                <a:off x="120991" y="1718987"/>
                <a:ext cx="487807" cy="504556"/>
              </a:xfrm>
              <a:prstGeom prst="rect">
                <a:avLst/>
              </a:prstGeom>
              <a:noFill/>
              <a:ln>
                <a:noFill/>
              </a:ln>
            </p:spPr>
          </p:pic>
        </p:grpSp>
        <p:pic>
          <p:nvPicPr>
            <p:cNvPr id="5711" name="Google Shape;5711;p55"/>
            <p:cNvPicPr preferRelativeResize="0"/>
            <p:nvPr/>
          </p:nvPicPr>
          <p:blipFill rotWithShape="1">
            <a:blip r:embed="rId5">
              <a:alphaModFix/>
            </a:blip>
            <a:srcRect b="6329" l="32378" r="47986" t="70501"/>
            <a:stretch/>
          </p:blipFill>
          <p:spPr>
            <a:xfrm>
              <a:off x="9712577" y="4320063"/>
              <a:ext cx="487807" cy="504556"/>
            </a:xfrm>
            <a:prstGeom prst="rect">
              <a:avLst/>
            </a:prstGeom>
            <a:noFill/>
            <a:ln>
              <a:noFill/>
            </a:ln>
          </p:spPr>
        </p:pic>
        <p:pic>
          <p:nvPicPr>
            <p:cNvPr id="5712" name="Google Shape;5712;p55"/>
            <p:cNvPicPr preferRelativeResize="0"/>
            <p:nvPr/>
          </p:nvPicPr>
          <p:blipFill rotWithShape="1">
            <a:blip r:embed="rId5">
              <a:alphaModFix/>
            </a:blip>
            <a:srcRect b="6329" l="32378" r="47986" t="70501"/>
            <a:stretch/>
          </p:blipFill>
          <p:spPr>
            <a:xfrm>
              <a:off x="10200384" y="4602975"/>
              <a:ext cx="487807" cy="504556"/>
            </a:xfrm>
            <a:prstGeom prst="rect">
              <a:avLst/>
            </a:prstGeom>
            <a:noFill/>
            <a:ln>
              <a:noFill/>
            </a:ln>
          </p:spPr>
        </p:pic>
        <p:grpSp>
          <p:nvGrpSpPr>
            <p:cNvPr id="5713" name="Google Shape;5713;p55"/>
            <p:cNvGrpSpPr/>
            <p:nvPr/>
          </p:nvGrpSpPr>
          <p:grpSpPr>
            <a:xfrm>
              <a:off x="53234" y="784333"/>
              <a:ext cx="8274509" cy="5187555"/>
              <a:chOff x="53234" y="784333"/>
              <a:chExt cx="8274509" cy="5187555"/>
            </a:xfrm>
          </p:grpSpPr>
          <p:pic>
            <p:nvPicPr>
              <p:cNvPr id="5714" name="Google Shape;5714;p55"/>
              <p:cNvPicPr preferRelativeResize="0"/>
              <p:nvPr/>
            </p:nvPicPr>
            <p:blipFill rotWithShape="1">
              <a:blip r:embed="rId4">
                <a:alphaModFix/>
              </a:blip>
              <a:srcRect b="0" l="0" r="0" t="0"/>
              <a:stretch/>
            </p:blipFill>
            <p:spPr>
              <a:xfrm>
                <a:off x="4883887" y="5602556"/>
                <a:ext cx="422094" cy="369332"/>
              </a:xfrm>
              <a:prstGeom prst="rect">
                <a:avLst/>
              </a:prstGeom>
              <a:noFill/>
              <a:ln>
                <a:noFill/>
              </a:ln>
            </p:spPr>
          </p:pic>
          <p:sp>
            <p:nvSpPr>
              <p:cNvPr id="5715" name="Google Shape;5715;p55"/>
              <p:cNvSpPr txBox="1"/>
              <p:nvPr/>
            </p:nvSpPr>
            <p:spPr>
              <a:xfrm>
                <a:off x="801199" y="784333"/>
                <a:ext cx="72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總部</a:t>
                </a:r>
                <a:endParaRPr/>
              </a:p>
            </p:txBody>
          </p:sp>
          <p:pic>
            <p:nvPicPr>
              <p:cNvPr id="5716" name="Google Shape;5716;p55"/>
              <p:cNvPicPr preferRelativeResize="0"/>
              <p:nvPr/>
            </p:nvPicPr>
            <p:blipFill rotWithShape="1">
              <a:blip r:embed="rId6">
                <a:alphaModFix/>
              </a:blip>
              <a:srcRect b="8022" l="56735" r="6640" t="61298"/>
              <a:stretch/>
            </p:blipFill>
            <p:spPr>
              <a:xfrm>
                <a:off x="160446" y="1186340"/>
                <a:ext cx="485695" cy="446213"/>
              </a:xfrm>
              <a:prstGeom prst="rect">
                <a:avLst/>
              </a:prstGeom>
              <a:noFill/>
              <a:ln>
                <a:noFill/>
              </a:ln>
            </p:spPr>
          </p:pic>
          <p:sp>
            <p:nvSpPr>
              <p:cNvPr id="5717" name="Google Shape;5717;p55"/>
              <p:cNvSpPr txBox="1"/>
              <p:nvPr/>
            </p:nvSpPr>
            <p:spPr>
              <a:xfrm>
                <a:off x="762769" y="1294488"/>
                <a:ext cx="1200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製造商</a:t>
                </a:r>
                <a:endParaRPr/>
              </a:p>
            </p:txBody>
          </p:sp>
          <p:sp>
            <p:nvSpPr>
              <p:cNvPr id="5718" name="Google Shape;5718;p55"/>
              <p:cNvSpPr txBox="1"/>
              <p:nvPr/>
            </p:nvSpPr>
            <p:spPr>
              <a:xfrm>
                <a:off x="753352" y="1875074"/>
                <a:ext cx="1005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供應商</a:t>
                </a:r>
                <a:endParaRPr/>
              </a:p>
            </p:txBody>
          </p:sp>
          <p:pic>
            <p:nvPicPr>
              <p:cNvPr id="5719" name="Google Shape;5719;p55"/>
              <p:cNvPicPr preferRelativeResize="0"/>
              <p:nvPr/>
            </p:nvPicPr>
            <p:blipFill rotWithShape="1">
              <a:blip r:embed="rId5">
                <a:alphaModFix/>
              </a:blip>
              <a:srcRect b="6329" l="32378" r="47986" t="70501"/>
              <a:stretch/>
            </p:blipFill>
            <p:spPr>
              <a:xfrm>
                <a:off x="53234" y="3815507"/>
                <a:ext cx="487807" cy="504556"/>
              </a:xfrm>
              <a:prstGeom prst="rect">
                <a:avLst/>
              </a:prstGeom>
              <a:noFill/>
              <a:ln>
                <a:noFill/>
              </a:ln>
            </p:spPr>
          </p:pic>
          <p:pic>
            <p:nvPicPr>
              <p:cNvPr id="5720" name="Google Shape;5720;p55"/>
              <p:cNvPicPr preferRelativeResize="0"/>
              <p:nvPr/>
            </p:nvPicPr>
            <p:blipFill rotWithShape="1">
              <a:blip r:embed="rId5">
                <a:alphaModFix/>
              </a:blip>
              <a:srcRect b="6329" l="32378" r="47986" t="70501"/>
              <a:stretch/>
            </p:blipFill>
            <p:spPr>
              <a:xfrm>
                <a:off x="474362" y="4098419"/>
                <a:ext cx="487807" cy="504556"/>
              </a:xfrm>
              <a:prstGeom prst="rect">
                <a:avLst/>
              </a:prstGeom>
              <a:noFill/>
              <a:ln>
                <a:noFill/>
              </a:ln>
            </p:spPr>
          </p:pic>
          <p:pic>
            <p:nvPicPr>
              <p:cNvPr id="5721" name="Google Shape;5721;p55"/>
              <p:cNvPicPr preferRelativeResize="0"/>
              <p:nvPr/>
            </p:nvPicPr>
            <p:blipFill rotWithShape="1">
              <a:blip r:embed="rId5">
                <a:alphaModFix/>
              </a:blip>
              <a:srcRect b="6329" l="32378" r="47986" t="70501"/>
              <a:stretch/>
            </p:blipFill>
            <p:spPr>
              <a:xfrm>
                <a:off x="7839936" y="3593863"/>
                <a:ext cx="487807" cy="504556"/>
              </a:xfrm>
              <a:prstGeom prst="rect">
                <a:avLst/>
              </a:prstGeom>
              <a:noFill/>
              <a:ln>
                <a:noFill/>
              </a:ln>
            </p:spPr>
          </p:pic>
          <p:sp>
            <p:nvSpPr>
              <p:cNvPr id="5722" name="Google Shape;5722;p55"/>
              <p:cNvSpPr txBox="1"/>
              <p:nvPr/>
            </p:nvSpPr>
            <p:spPr>
              <a:xfrm>
                <a:off x="770015" y="2339720"/>
                <a:ext cx="848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客戶</a:t>
                </a:r>
                <a:endParaRPr/>
              </a:p>
            </p:txBody>
          </p:sp>
          <p:pic>
            <p:nvPicPr>
              <p:cNvPr id="5723" name="Google Shape;5723;p55"/>
              <p:cNvPicPr preferRelativeResize="0"/>
              <p:nvPr/>
            </p:nvPicPr>
            <p:blipFill rotWithShape="1">
              <a:blip r:embed="rId7">
                <a:alphaModFix/>
              </a:blip>
              <a:srcRect b="30028" l="58264" r="16438" t="50000"/>
              <a:stretch/>
            </p:blipFill>
            <p:spPr>
              <a:xfrm>
                <a:off x="5712867" y="3380548"/>
                <a:ext cx="383133" cy="426630"/>
              </a:xfrm>
              <a:prstGeom prst="rect">
                <a:avLst/>
              </a:prstGeom>
              <a:noFill/>
              <a:ln>
                <a:noFill/>
              </a:ln>
            </p:spPr>
          </p:pic>
          <p:pic>
            <p:nvPicPr>
              <p:cNvPr id="5724" name="Google Shape;5724;p55"/>
              <p:cNvPicPr preferRelativeResize="0"/>
              <p:nvPr/>
            </p:nvPicPr>
            <p:blipFill rotWithShape="1">
              <a:blip r:embed="rId7">
                <a:alphaModFix/>
              </a:blip>
              <a:srcRect b="30028" l="58264" r="16438" t="50000"/>
              <a:stretch/>
            </p:blipFill>
            <p:spPr>
              <a:xfrm>
                <a:off x="185477" y="2282422"/>
                <a:ext cx="383133" cy="426630"/>
              </a:xfrm>
              <a:prstGeom prst="rect">
                <a:avLst/>
              </a:prstGeom>
              <a:noFill/>
              <a:ln>
                <a:noFill/>
              </a:ln>
            </p:spPr>
          </p:pic>
          <p:cxnSp>
            <p:nvCxnSpPr>
              <p:cNvPr id="5725" name="Google Shape;5725;p55"/>
              <p:cNvCxnSpPr/>
              <p:nvPr/>
            </p:nvCxnSpPr>
            <p:spPr>
              <a:xfrm>
                <a:off x="1803517" y="946564"/>
                <a:ext cx="984000" cy="0"/>
              </a:xfrm>
              <a:prstGeom prst="straightConnector1">
                <a:avLst/>
              </a:prstGeom>
              <a:noFill/>
              <a:ln cap="flat" cmpd="sng" w="28575">
                <a:solidFill>
                  <a:schemeClr val="accent1"/>
                </a:solidFill>
                <a:prstDash val="solid"/>
                <a:miter lim="800000"/>
                <a:headEnd len="sm" w="sm" type="none"/>
                <a:tailEnd len="med" w="med" type="triangle"/>
              </a:ln>
            </p:spPr>
          </p:cxnSp>
          <p:sp>
            <p:nvSpPr>
              <p:cNvPr id="5726" name="Google Shape;5726;p55"/>
              <p:cNvSpPr txBox="1"/>
              <p:nvPr/>
            </p:nvSpPr>
            <p:spPr>
              <a:xfrm>
                <a:off x="2862582" y="784333"/>
                <a:ext cx="727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陸運</a:t>
                </a:r>
                <a:endParaRPr/>
              </a:p>
            </p:txBody>
          </p:sp>
          <p:cxnSp>
            <p:nvCxnSpPr>
              <p:cNvPr id="5727" name="Google Shape;5727;p55"/>
              <p:cNvCxnSpPr/>
              <p:nvPr/>
            </p:nvCxnSpPr>
            <p:spPr>
              <a:xfrm>
                <a:off x="1834968" y="1524534"/>
                <a:ext cx="984000" cy="0"/>
              </a:xfrm>
              <a:prstGeom prst="straightConnector1">
                <a:avLst/>
              </a:prstGeom>
              <a:noFill/>
              <a:ln cap="flat" cmpd="sng" w="28575">
                <a:solidFill>
                  <a:srgbClr val="FF0000"/>
                </a:solidFill>
                <a:prstDash val="dot"/>
                <a:miter lim="800000"/>
                <a:headEnd len="sm" w="sm" type="none"/>
                <a:tailEnd len="med" w="med" type="triangle"/>
              </a:ln>
            </p:spPr>
          </p:cxnSp>
          <p:sp>
            <p:nvSpPr>
              <p:cNvPr id="5728" name="Google Shape;5728;p55"/>
              <p:cNvSpPr txBox="1"/>
              <p:nvPr/>
            </p:nvSpPr>
            <p:spPr>
              <a:xfrm>
                <a:off x="2900719" y="1334132"/>
                <a:ext cx="98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800">
                    <a:solidFill>
                      <a:schemeClr val="dk1"/>
                    </a:solidFill>
                    <a:latin typeface="Microsoft JhengHei"/>
                    <a:ea typeface="Microsoft JhengHei"/>
                    <a:cs typeface="Microsoft JhengHei"/>
                    <a:sym typeface="Microsoft JhengHei"/>
                  </a:rPr>
                  <a:t>資訊流</a:t>
                </a:r>
                <a:endParaRPr/>
              </a:p>
            </p:txBody>
          </p:sp>
        </p:grpSp>
      </p:grpSp>
      <p:pic>
        <p:nvPicPr>
          <p:cNvPr id="5729" name="Google Shape;5729;p55"/>
          <p:cNvPicPr preferRelativeResize="0"/>
          <p:nvPr/>
        </p:nvPicPr>
        <p:blipFill rotWithShape="1">
          <a:blip r:embed="rId8">
            <a:alphaModFix/>
          </a:blip>
          <a:srcRect b="0" l="0" r="0" t="0"/>
          <a:stretch/>
        </p:blipFill>
        <p:spPr>
          <a:xfrm>
            <a:off x="-96059" y="32467"/>
            <a:ext cx="3798137" cy="6462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4" name="Shape 5734"/>
        <p:cNvGrpSpPr/>
        <p:nvPr/>
      </p:nvGrpSpPr>
      <p:grpSpPr>
        <a:xfrm>
          <a:off x="0" y="0"/>
          <a:ext cx="0" cy="0"/>
          <a:chOff x="0" y="0"/>
          <a:chExt cx="0" cy="0"/>
        </a:xfrm>
      </p:grpSpPr>
      <p:sp>
        <p:nvSpPr>
          <p:cNvPr id="5735" name="Google Shape;5735;p56"/>
          <p:cNvSpPr txBox="1"/>
          <p:nvPr>
            <p:ph idx="1" type="body"/>
          </p:nvPr>
        </p:nvSpPr>
        <p:spPr>
          <a:xfrm>
            <a:off x="627552" y="478324"/>
            <a:ext cx="62121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供應鏈結構-</a:t>
            </a:r>
            <a:r>
              <a:rPr b="1" lang="zh-TW" sz="2400"/>
              <a:t>供應鏈角色及執行流程種類</a:t>
            </a:r>
            <a:endParaRPr/>
          </a:p>
        </p:txBody>
      </p:sp>
      <p:graphicFrame>
        <p:nvGraphicFramePr>
          <p:cNvPr id="5736" name="Google Shape;5736;p56"/>
          <p:cNvGraphicFramePr/>
          <p:nvPr/>
        </p:nvGraphicFramePr>
        <p:xfrm>
          <a:off x="0" y="1236762"/>
          <a:ext cx="3000000" cy="3000000"/>
        </p:xfrm>
        <a:graphic>
          <a:graphicData uri="http://schemas.openxmlformats.org/drawingml/2006/table">
            <a:tbl>
              <a:tblPr bandRow="1" firstRow="1">
                <a:noFill/>
                <a:tableStyleId>{10C450A3-F62A-489B-82D9-7C1ABDF4F425}</a:tableStyleId>
              </a:tblPr>
              <a:tblGrid>
                <a:gridCol w="1240400"/>
                <a:gridCol w="2289975"/>
                <a:gridCol w="1987825"/>
                <a:gridCol w="2449000"/>
                <a:gridCol w="2472850"/>
                <a:gridCol w="1751925"/>
              </a:tblGrid>
              <a:tr h="586375">
                <a:tc rowSpan="2">
                  <a:txBody>
                    <a:bodyPr/>
                    <a:lstStyle/>
                    <a:p>
                      <a:pPr indent="0" lvl="0" marL="0" marR="0" rtl="0" algn="ctr">
                        <a:spcBef>
                          <a:spcPts val="0"/>
                        </a:spcBef>
                        <a:spcAft>
                          <a:spcPts val="0"/>
                        </a:spcAft>
                        <a:buNone/>
                      </a:pPr>
                      <a:r>
                        <a:rPr lang="zh-TW" sz="1800" u="none" cap="none" strike="noStrike"/>
                        <a:t>角色種類</a:t>
                      </a:r>
                      <a:endParaRPr/>
                    </a:p>
                  </a:txBody>
                  <a:tcPr marT="45725" marB="45725" marR="91450" marL="91450" anchor="ctr"/>
                </a:tc>
                <a:tc rowSpan="2">
                  <a:txBody>
                    <a:bodyPr/>
                    <a:lstStyle/>
                    <a:p>
                      <a:pPr indent="0" lvl="0" marL="0" marR="0" rtl="0" algn="ctr">
                        <a:spcBef>
                          <a:spcPts val="0"/>
                        </a:spcBef>
                        <a:spcAft>
                          <a:spcPts val="0"/>
                        </a:spcAft>
                        <a:buNone/>
                      </a:pPr>
                      <a:r>
                        <a:rPr lang="zh-TW" sz="1800" u="none" cap="none" strike="noStrike"/>
                        <a:t>角     色</a:t>
                      </a:r>
                      <a:endParaRPr/>
                    </a:p>
                  </a:txBody>
                  <a:tcPr marT="45725" marB="45725" marR="91450" marL="91450" anchor="ctr"/>
                </a:tc>
                <a:tc gridSpan="4">
                  <a:txBody>
                    <a:bodyPr/>
                    <a:lstStyle/>
                    <a:p>
                      <a:pPr indent="0" lvl="0" marL="0" marR="0" rtl="0" algn="ctr">
                        <a:spcBef>
                          <a:spcPts val="0"/>
                        </a:spcBef>
                        <a:spcAft>
                          <a:spcPts val="0"/>
                        </a:spcAft>
                        <a:buNone/>
                      </a:pPr>
                      <a:r>
                        <a:rPr lang="zh-TW" sz="1800" u="none" cap="none" strike="noStrike"/>
                        <a:t>流       程</a:t>
                      </a:r>
                      <a:endParaRPr/>
                    </a:p>
                  </a:txBody>
                  <a:tcPr marT="45725" marB="45725" marR="91450" marL="91450" anchor="ctr"/>
                </a:tc>
                <a:tc hMerge="1"/>
                <a:tc hMerge="1"/>
                <a:tc hMerge="1"/>
              </a:tr>
              <a:tr h="525625">
                <a:tc vMerge="1"/>
                <a:tc vMerge="1"/>
                <a:tc>
                  <a:txBody>
                    <a:bodyPr/>
                    <a:lstStyle/>
                    <a:p>
                      <a:pPr indent="0" lvl="0" marL="0" marR="0" rtl="0" algn="ctr">
                        <a:spcBef>
                          <a:spcPts val="0"/>
                        </a:spcBef>
                        <a:spcAft>
                          <a:spcPts val="0"/>
                        </a:spcAft>
                        <a:buNone/>
                      </a:pPr>
                      <a:r>
                        <a:rPr lang="zh-TW" sz="1800" u="none" cap="none" strike="noStrike"/>
                        <a:t>規劃(P)</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zh-TW" sz="1800" u="none" cap="none" strike="noStrike"/>
                        <a:t>採購(S)</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zh-TW" sz="1800" u="none" cap="none" strike="noStrike"/>
                        <a:t>生產(M)</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zh-TW" sz="1800" u="none" cap="none" strike="noStrike"/>
                        <a:t>配銷(D)</a:t>
                      </a:r>
                      <a:endParaRPr sz="1800" u="none" cap="none" strike="noStrike"/>
                    </a:p>
                  </a:txBody>
                  <a:tcPr marT="45725" marB="45725" marR="91450" marL="91450" anchor="ctr"/>
                </a:tc>
              </a:tr>
              <a:tr h="1014650">
                <a:tc>
                  <a:txBody>
                    <a:bodyPr/>
                    <a:lstStyle/>
                    <a:p>
                      <a:pPr indent="0" lvl="0" marL="0" marR="0" rtl="0" algn="ctr">
                        <a:spcBef>
                          <a:spcPts val="0"/>
                        </a:spcBef>
                        <a:spcAft>
                          <a:spcPts val="0"/>
                        </a:spcAft>
                        <a:buNone/>
                      </a:pPr>
                      <a:r>
                        <a:rPr lang="zh-TW" sz="1600" u="none" cap="none" strike="noStrike"/>
                        <a:t>客戶</a:t>
                      </a:r>
                      <a:endParaRPr/>
                    </a:p>
                  </a:txBody>
                  <a:tcPr marT="45725" marB="45725" marR="91450" marL="91450" anchor="ctr"/>
                </a:tc>
                <a:tc>
                  <a:txBody>
                    <a:bodyPr/>
                    <a:lstStyle/>
                    <a:p>
                      <a:pPr indent="0" lvl="0" marL="0" marR="0" rtl="0" algn="l">
                        <a:spcBef>
                          <a:spcPts val="0"/>
                        </a:spcBef>
                        <a:spcAft>
                          <a:spcPts val="0"/>
                        </a:spcAft>
                        <a:buNone/>
                      </a:pPr>
                      <a:r>
                        <a:rPr lang="zh-TW" sz="1600" u="none" cap="none" strike="noStrike"/>
                        <a:t>公車客運業者</a:t>
                      </a:r>
                      <a:endParaRPr/>
                    </a:p>
                  </a:txBody>
                  <a:tcPr marT="45725" marB="45725" marR="91450" marL="91450" anchor="ctr"/>
                </a:tc>
                <a:tc>
                  <a:txBody>
                    <a:bodyPr/>
                    <a:lstStyle/>
                    <a:p>
                      <a:pPr indent="0" lvl="0" marL="0" marR="0" rtl="0" algn="l">
                        <a:spcBef>
                          <a:spcPts val="0"/>
                        </a:spcBef>
                        <a:spcAft>
                          <a:spcPts val="0"/>
                        </a:spcAft>
                        <a:buNone/>
                      </a:pPr>
                      <a:r>
                        <a:rPr lang="zh-TW" sz="1600"/>
                        <a:t>P2 採購規劃</a:t>
                      </a:r>
                      <a:endParaRPr/>
                    </a:p>
                  </a:txBody>
                  <a:tcPr marT="45725" marB="45725" marR="91450" marL="91450" anchor="ctr"/>
                </a:tc>
                <a:tc>
                  <a:txBody>
                    <a:bodyPr/>
                    <a:lstStyle/>
                    <a:p>
                      <a:pPr indent="0" lvl="0" marL="0" marR="0" rtl="0" algn="l">
                        <a:spcBef>
                          <a:spcPts val="0"/>
                        </a:spcBef>
                        <a:spcAft>
                          <a:spcPts val="0"/>
                        </a:spcAft>
                        <a:buNone/>
                      </a:pPr>
                      <a:r>
                        <a:rPr lang="zh-TW" sz="1600"/>
                        <a:t>S1(MTS)</a:t>
                      </a:r>
                      <a:endParaRPr/>
                    </a:p>
                    <a:p>
                      <a:pPr indent="0" lvl="0" marL="0" marR="0" rtl="0" algn="l">
                        <a:spcBef>
                          <a:spcPts val="0"/>
                        </a:spcBef>
                        <a:spcAft>
                          <a:spcPts val="0"/>
                        </a:spcAft>
                        <a:buNone/>
                      </a:pPr>
                      <a:r>
                        <a:rPr lang="zh-TW" sz="1600"/>
                        <a:t>S3(ETO)物料採購至總部</a:t>
                      </a:r>
                      <a:endParaRPr/>
                    </a:p>
                  </a:txBody>
                  <a:tcPr marT="45725" marB="45725" marR="91450" marL="91450" anchor="ctr"/>
                </a:tc>
                <a:tc>
                  <a:txBody>
                    <a:bodyPr/>
                    <a:lstStyle/>
                    <a:p>
                      <a:pPr indent="0" lvl="0" marL="0" marR="0" rtl="0" algn="l">
                        <a:spcBef>
                          <a:spcPts val="0"/>
                        </a:spcBef>
                        <a:spcAft>
                          <a:spcPts val="0"/>
                        </a:spcAft>
                        <a:buNone/>
                      </a:pPr>
                      <a:r>
                        <a:t/>
                      </a:r>
                      <a:endParaRPr sz="1600"/>
                    </a:p>
                  </a:txBody>
                  <a:tcPr marT="45725" marB="45725" marR="91450" marL="91450" anchor="ctr"/>
                </a:tc>
                <a:tc>
                  <a:txBody>
                    <a:bodyPr/>
                    <a:lstStyle/>
                    <a:p>
                      <a:pPr indent="0" lvl="0" marL="0" marR="0" rtl="0" algn="l">
                        <a:spcBef>
                          <a:spcPts val="0"/>
                        </a:spcBef>
                        <a:spcAft>
                          <a:spcPts val="0"/>
                        </a:spcAft>
                        <a:buNone/>
                      </a:pPr>
                      <a:r>
                        <a:t/>
                      </a:r>
                      <a:endParaRPr sz="1600"/>
                    </a:p>
                  </a:txBody>
                  <a:tcPr marT="45725" marB="45725" marR="91450" marL="91450" anchor="ctr"/>
                </a:tc>
              </a:tr>
              <a:tr h="1192700">
                <a:tc>
                  <a:txBody>
                    <a:bodyPr/>
                    <a:lstStyle/>
                    <a:p>
                      <a:pPr indent="0" lvl="0" marL="0" marR="0" rtl="0" algn="ctr">
                        <a:spcBef>
                          <a:spcPts val="0"/>
                        </a:spcBef>
                        <a:spcAft>
                          <a:spcPts val="0"/>
                        </a:spcAft>
                        <a:buNone/>
                      </a:pPr>
                      <a:r>
                        <a:rPr lang="zh-TW" sz="1600"/>
                        <a:t>總部</a:t>
                      </a:r>
                      <a:endParaRPr/>
                    </a:p>
                  </a:txBody>
                  <a:tcPr marT="45725" marB="45725" marR="91450" marL="91450" anchor="ctr"/>
                </a:tc>
                <a:tc>
                  <a:txBody>
                    <a:bodyPr/>
                    <a:lstStyle/>
                    <a:p>
                      <a:pPr indent="0" lvl="0" marL="0" marR="0" rtl="0" algn="l">
                        <a:spcBef>
                          <a:spcPts val="0"/>
                        </a:spcBef>
                        <a:spcAft>
                          <a:spcPts val="0"/>
                        </a:spcAft>
                        <a:buNone/>
                      </a:pPr>
                      <a:r>
                        <a:rPr lang="zh-TW" sz="1600"/>
                        <a:t>新北市政府交通局</a:t>
                      </a:r>
                      <a:endParaRPr/>
                    </a:p>
                  </a:txBody>
                  <a:tcPr marT="45725" marB="45725" marR="91450" marL="91450" anchor="ctr"/>
                </a:tc>
                <a:tc>
                  <a:txBody>
                    <a:bodyPr/>
                    <a:lstStyle/>
                    <a:p>
                      <a:pPr indent="0" lvl="0" marL="0" marR="0" rtl="0" algn="l">
                        <a:spcBef>
                          <a:spcPts val="0"/>
                        </a:spcBef>
                        <a:spcAft>
                          <a:spcPts val="0"/>
                        </a:spcAft>
                        <a:buNone/>
                      </a:pPr>
                      <a:r>
                        <a:rPr lang="zh-TW" sz="1600"/>
                        <a:t>P1 供應鏈規劃</a:t>
                      </a:r>
                      <a:endParaRPr/>
                    </a:p>
                    <a:p>
                      <a:pPr indent="0" lvl="0" marL="0" marR="0" rtl="0" algn="l">
                        <a:spcBef>
                          <a:spcPts val="0"/>
                        </a:spcBef>
                        <a:spcAft>
                          <a:spcPts val="0"/>
                        </a:spcAft>
                        <a:buNone/>
                      </a:pPr>
                      <a:r>
                        <a:rPr lang="zh-TW" sz="1600"/>
                        <a:t>P2 採購規劃</a:t>
                      </a:r>
                      <a:endParaRPr/>
                    </a:p>
                    <a:p>
                      <a:pPr indent="0" lvl="0" marL="0" marR="0" rtl="0" algn="l">
                        <a:spcBef>
                          <a:spcPts val="0"/>
                        </a:spcBef>
                        <a:spcAft>
                          <a:spcPts val="0"/>
                        </a:spcAft>
                        <a:buNone/>
                      </a:pPr>
                      <a:r>
                        <a:rPr lang="zh-TW" sz="1600"/>
                        <a:t>P4 配銷規劃</a:t>
                      </a:r>
                      <a:endParaRPr/>
                    </a:p>
                  </a:txBody>
                  <a:tcPr marT="45725" marB="45725" marR="91450" marL="91450" anchor="ctr"/>
                </a:tc>
                <a:tc>
                  <a:txBody>
                    <a:bodyPr/>
                    <a:lstStyle/>
                    <a:p>
                      <a:pPr indent="0" lvl="0" marL="0" marR="0" rtl="0" algn="l">
                        <a:spcBef>
                          <a:spcPts val="0"/>
                        </a:spcBef>
                        <a:spcAft>
                          <a:spcPts val="0"/>
                        </a:spcAft>
                        <a:buNone/>
                      </a:pPr>
                      <a:r>
                        <a:rPr lang="zh-TW" sz="1600"/>
                        <a:t>S1(MTS)</a:t>
                      </a:r>
                      <a:endParaRPr/>
                    </a:p>
                    <a:p>
                      <a:pPr indent="0" lvl="0" marL="0" marR="0" rtl="0" algn="l">
                        <a:spcBef>
                          <a:spcPts val="0"/>
                        </a:spcBef>
                        <a:spcAft>
                          <a:spcPts val="0"/>
                        </a:spcAft>
                        <a:buNone/>
                      </a:pPr>
                      <a:r>
                        <a:rPr lang="zh-TW" sz="1600"/>
                        <a:t>S3(ETO)下單至製造廠</a:t>
                      </a:r>
                      <a:endParaRPr/>
                    </a:p>
                  </a:txBody>
                  <a:tcPr marT="45725" marB="45725" marR="91450" marL="91450" anchor="ctr"/>
                </a:tc>
                <a:tc>
                  <a:txBody>
                    <a:bodyPr/>
                    <a:lstStyle/>
                    <a:p>
                      <a:pPr indent="0" lvl="0" marL="0" marR="0" rtl="0" algn="l">
                        <a:spcBef>
                          <a:spcPts val="0"/>
                        </a:spcBef>
                        <a:spcAft>
                          <a:spcPts val="0"/>
                        </a:spcAft>
                        <a:buNone/>
                      </a:pPr>
                      <a:r>
                        <a:t/>
                      </a:r>
                      <a:endParaRPr sz="1600"/>
                    </a:p>
                  </a:txBody>
                  <a:tcPr marT="45725" marB="45725" marR="91450" marL="91450" anchor="ctr"/>
                </a:tc>
                <a:tc>
                  <a:txBody>
                    <a:bodyPr/>
                    <a:lstStyle/>
                    <a:p>
                      <a:pPr indent="0" lvl="0" marL="0" marR="0" rtl="0" algn="l">
                        <a:spcBef>
                          <a:spcPts val="0"/>
                        </a:spcBef>
                        <a:spcAft>
                          <a:spcPts val="0"/>
                        </a:spcAft>
                        <a:buNone/>
                      </a:pPr>
                      <a:r>
                        <a:rPr lang="zh-TW" sz="1600"/>
                        <a:t>D2 (無成品庫存）</a:t>
                      </a:r>
                      <a:endParaRPr/>
                    </a:p>
                  </a:txBody>
                  <a:tcPr marT="45725" marB="45725" marR="91450" marL="91450" anchor="ctr"/>
                </a:tc>
              </a:tr>
              <a:tr h="1260875">
                <a:tc>
                  <a:txBody>
                    <a:bodyPr/>
                    <a:lstStyle/>
                    <a:p>
                      <a:pPr indent="0" lvl="0" marL="0" marR="0" rtl="0" algn="ctr">
                        <a:spcBef>
                          <a:spcPts val="0"/>
                        </a:spcBef>
                        <a:spcAft>
                          <a:spcPts val="0"/>
                        </a:spcAft>
                        <a:buNone/>
                      </a:pPr>
                      <a:r>
                        <a:rPr lang="zh-TW" sz="1600"/>
                        <a:t>製造廠</a:t>
                      </a:r>
                      <a:endParaRPr/>
                    </a:p>
                  </a:txBody>
                  <a:tcPr marT="45725" marB="45725" marR="91450" marL="91450" anchor="ctr"/>
                </a:tc>
                <a:tc>
                  <a:txBody>
                    <a:bodyPr/>
                    <a:lstStyle/>
                    <a:p>
                      <a:pPr indent="0" lvl="0" marL="0" marR="0" rtl="0" algn="l">
                        <a:spcBef>
                          <a:spcPts val="0"/>
                        </a:spcBef>
                        <a:spcAft>
                          <a:spcPts val="0"/>
                        </a:spcAft>
                        <a:buNone/>
                      </a:pPr>
                      <a:r>
                        <a:rPr lang="zh-TW" sz="1600"/>
                        <a:t>政德廣告事業有限公司</a:t>
                      </a:r>
                      <a:endParaRPr/>
                    </a:p>
                  </a:txBody>
                  <a:tcPr marT="45725" marB="45725" marR="91450" marL="91450" anchor="ctr"/>
                </a:tc>
                <a:tc>
                  <a:txBody>
                    <a:bodyPr/>
                    <a:lstStyle/>
                    <a:p>
                      <a:pPr indent="0" lvl="0" marL="0" marR="0" rtl="0" algn="l">
                        <a:spcBef>
                          <a:spcPts val="0"/>
                        </a:spcBef>
                        <a:spcAft>
                          <a:spcPts val="0"/>
                        </a:spcAft>
                        <a:buNone/>
                      </a:pPr>
                      <a:r>
                        <a:rPr lang="zh-TW" sz="1600"/>
                        <a:t>P1 供應鏈規劃</a:t>
                      </a:r>
                      <a:endParaRPr/>
                    </a:p>
                    <a:p>
                      <a:pPr indent="0" lvl="0" marL="0" marR="0" rtl="0" algn="l">
                        <a:spcBef>
                          <a:spcPts val="0"/>
                        </a:spcBef>
                        <a:spcAft>
                          <a:spcPts val="0"/>
                        </a:spcAft>
                        <a:buNone/>
                      </a:pPr>
                      <a:r>
                        <a:rPr lang="zh-TW" sz="1600"/>
                        <a:t>P2 採購規劃</a:t>
                      </a:r>
                      <a:endParaRPr/>
                    </a:p>
                    <a:p>
                      <a:pPr indent="0" lvl="0" marL="0" marR="0" rtl="0" algn="l">
                        <a:spcBef>
                          <a:spcPts val="0"/>
                        </a:spcBef>
                        <a:spcAft>
                          <a:spcPts val="0"/>
                        </a:spcAft>
                        <a:buNone/>
                      </a:pPr>
                      <a:r>
                        <a:rPr lang="zh-TW" sz="1600"/>
                        <a:t>P3 生產規劃</a:t>
                      </a:r>
                      <a:endParaRPr/>
                    </a:p>
                    <a:p>
                      <a:pPr indent="0" lvl="0" marL="0" marR="0" rtl="0" algn="l">
                        <a:spcBef>
                          <a:spcPts val="0"/>
                        </a:spcBef>
                        <a:spcAft>
                          <a:spcPts val="0"/>
                        </a:spcAft>
                        <a:buNone/>
                      </a:pPr>
                      <a:r>
                        <a:rPr lang="zh-TW" sz="1600"/>
                        <a:t>P4 配銷規劃</a:t>
                      </a:r>
                      <a:endParaRPr/>
                    </a:p>
                  </a:txBody>
                  <a:tcPr marT="45725" marB="45725" marR="91450" marL="91450" anchor="ctr"/>
                </a:tc>
                <a:tc>
                  <a:txBody>
                    <a:bodyPr/>
                    <a:lstStyle/>
                    <a:p>
                      <a:pPr indent="0" lvl="0" marL="0" marR="0" rtl="0" algn="l">
                        <a:spcBef>
                          <a:spcPts val="0"/>
                        </a:spcBef>
                        <a:spcAft>
                          <a:spcPts val="0"/>
                        </a:spcAft>
                        <a:buNone/>
                      </a:pPr>
                      <a:r>
                        <a:rPr lang="zh-TW" sz="1600"/>
                        <a:t>S1(MTS)</a:t>
                      </a:r>
                      <a:endParaRPr/>
                    </a:p>
                    <a:p>
                      <a:pPr indent="0" lvl="0" marL="0" marR="0" rtl="0" algn="l">
                        <a:spcBef>
                          <a:spcPts val="0"/>
                        </a:spcBef>
                        <a:spcAft>
                          <a:spcPts val="0"/>
                        </a:spcAft>
                        <a:buNone/>
                      </a:pPr>
                      <a:r>
                        <a:rPr lang="zh-TW" sz="1600"/>
                        <a:t>S3(ETO)下單至供應商</a:t>
                      </a:r>
                      <a:endParaRPr/>
                    </a:p>
                  </a:txBody>
                  <a:tcPr marT="45725" marB="45725" marR="91450" marL="91450" anchor="ctr"/>
                </a:tc>
                <a:tc>
                  <a:txBody>
                    <a:bodyPr/>
                    <a:lstStyle/>
                    <a:p>
                      <a:pPr indent="0" lvl="0" marL="0" marR="0" rtl="0" algn="l">
                        <a:spcBef>
                          <a:spcPts val="0"/>
                        </a:spcBef>
                        <a:spcAft>
                          <a:spcPts val="0"/>
                        </a:spcAft>
                        <a:buNone/>
                      </a:pPr>
                      <a:r>
                        <a:rPr lang="zh-TW" sz="1600"/>
                        <a:t>M2接收訂單至生產線</a:t>
                      </a:r>
                      <a:endParaRPr/>
                    </a:p>
                  </a:txBody>
                  <a:tcPr marT="45725" marB="45725" marR="91450" marL="91450" anchor="ctr"/>
                </a:tc>
                <a:tc>
                  <a:txBody>
                    <a:bodyPr/>
                    <a:lstStyle/>
                    <a:p>
                      <a:pPr indent="0" lvl="0" marL="0" marR="0" rtl="0" algn="l">
                        <a:spcBef>
                          <a:spcPts val="0"/>
                        </a:spcBef>
                        <a:spcAft>
                          <a:spcPts val="0"/>
                        </a:spcAft>
                        <a:buNone/>
                      </a:pPr>
                      <a:r>
                        <a:rPr lang="zh-TW" sz="1600"/>
                        <a:t>D2 (製造為M2）</a:t>
                      </a:r>
                      <a:endParaRPr/>
                    </a:p>
                  </a:txBody>
                  <a:tcPr marT="45725" marB="45725" marR="91450" marL="91450" anchor="ctr"/>
                </a:tc>
              </a:tr>
              <a:tr h="581550">
                <a:tc>
                  <a:txBody>
                    <a:bodyPr/>
                    <a:lstStyle/>
                    <a:p>
                      <a:pPr indent="0" lvl="0" marL="0" marR="0" rtl="0" algn="ctr">
                        <a:spcBef>
                          <a:spcPts val="0"/>
                        </a:spcBef>
                        <a:spcAft>
                          <a:spcPts val="0"/>
                        </a:spcAft>
                        <a:buNone/>
                      </a:pPr>
                      <a:r>
                        <a:rPr lang="zh-TW" sz="1600"/>
                        <a:t>供應商</a:t>
                      </a:r>
                      <a:endParaRPr/>
                    </a:p>
                  </a:txBody>
                  <a:tcPr marT="45725" marB="45725" marR="91450" marL="91450" anchor="ctr"/>
                </a:tc>
                <a:tc>
                  <a:txBody>
                    <a:bodyPr/>
                    <a:lstStyle/>
                    <a:p>
                      <a:pPr indent="0" lvl="0" marL="0" marR="0" rtl="0" algn="l">
                        <a:spcBef>
                          <a:spcPts val="0"/>
                        </a:spcBef>
                        <a:spcAft>
                          <a:spcPts val="0"/>
                        </a:spcAft>
                        <a:buNone/>
                      </a:pPr>
                      <a:r>
                        <a:rPr lang="zh-TW" sz="1600"/>
                        <a:t>國喬興業</a:t>
                      </a:r>
                      <a:endParaRPr/>
                    </a:p>
                    <a:p>
                      <a:pPr indent="0" lvl="0" marL="0" marR="0" rtl="0" algn="l">
                        <a:spcBef>
                          <a:spcPts val="0"/>
                        </a:spcBef>
                        <a:spcAft>
                          <a:spcPts val="0"/>
                        </a:spcAft>
                        <a:buNone/>
                      </a:pPr>
                      <a:r>
                        <a:rPr lang="zh-TW" sz="1600"/>
                        <a:t>爵士影像</a:t>
                      </a:r>
                      <a:endParaRPr/>
                    </a:p>
                    <a:p>
                      <a:pPr indent="0" lvl="0" marL="0" marR="0" rtl="0" algn="l">
                        <a:spcBef>
                          <a:spcPts val="0"/>
                        </a:spcBef>
                        <a:spcAft>
                          <a:spcPts val="0"/>
                        </a:spcAft>
                        <a:buNone/>
                      </a:pPr>
                      <a:r>
                        <a:rPr lang="zh-TW" sz="1600"/>
                        <a:t>三傑壓克力</a:t>
                      </a:r>
                      <a:endParaRPr/>
                    </a:p>
                    <a:p>
                      <a:pPr indent="0" lvl="0" marL="0" marR="0" rtl="0" algn="l">
                        <a:spcBef>
                          <a:spcPts val="0"/>
                        </a:spcBef>
                        <a:spcAft>
                          <a:spcPts val="0"/>
                        </a:spcAft>
                        <a:buNone/>
                      </a:pPr>
                      <a:r>
                        <a:rPr lang="zh-TW" sz="1600"/>
                        <a:t>鴻霖螺絲</a:t>
                      </a:r>
                      <a:endParaRPr/>
                    </a:p>
                  </a:txBody>
                  <a:tcPr marT="45725" marB="45725" marR="91450" marL="91450" anchor="ctr"/>
                </a:tc>
                <a:tc>
                  <a:txBody>
                    <a:bodyPr/>
                    <a:lstStyle/>
                    <a:p>
                      <a:pPr indent="0" lvl="0" marL="0" marR="0" rtl="0" algn="l">
                        <a:spcBef>
                          <a:spcPts val="0"/>
                        </a:spcBef>
                        <a:spcAft>
                          <a:spcPts val="0"/>
                        </a:spcAft>
                        <a:buNone/>
                      </a:pPr>
                      <a:r>
                        <a:rPr lang="zh-TW" sz="1600"/>
                        <a:t>P1 供應鏈規劃</a:t>
                      </a:r>
                      <a:endParaRPr/>
                    </a:p>
                    <a:p>
                      <a:pPr indent="0" lvl="0" marL="0" marR="0" rtl="0" algn="l">
                        <a:spcBef>
                          <a:spcPts val="0"/>
                        </a:spcBef>
                        <a:spcAft>
                          <a:spcPts val="0"/>
                        </a:spcAft>
                        <a:buNone/>
                      </a:pPr>
                      <a:r>
                        <a:rPr lang="zh-TW" sz="1600"/>
                        <a:t>P3 生產規劃</a:t>
                      </a:r>
                      <a:endParaRPr/>
                    </a:p>
                    <a:p>
                      <a:pPr indent="0" lvl="0" marL="0" marR="0" rtl="0" algn="l">
                        <a:spcBef>
                          <a:spcPts val="0"/>
                        </a:spcBef>
                        <a:spcAft>
                          <a:spcPts val="0"/>
                        </a:spcAft>
                        <a:buNone/>
                      </a:pPr>
                      <a:r>
                        <a:rPr lang="zh-TW" sz="1600"/>
                        <a:t>P4 配銷規劃</a:t>
                      </a:r>
                      <a:endParaRPr/>
                    </a:p>
                  </a:txBody>
                  <a:tcPr marT="45725" marB="45725" marR="91450" marL="91450" anchor="ctr"/>
                </a:tc>
                <a:tc>
                  <a:txBody>
                    <a:bodyPr/>
                    <a:lstStyle/>
                    <a:p>
                      <a:pPr indent="0" lvl="0" marL="0" marR="0" rtl="0" algn="l">
                        <a:spcBef>
                          <a:spcPts val="0"/>
                        </a:spcBef>
                        <a:spcAft>
                          <a:spcPts val="0"/>
                        </a:spcAft>
                        <a:buNone/>
                      </a:pPr>
                      <a:r>
                        <a:t/>
                      </a:r>
                      <a:endParaRPr sz="1600"/>
                    </a:p>
                  </a:txBody>
                  <a:tcPr marT="45725" marB="45725" marR="91450" marL="91450" anchor="ctr"/>
                </a:tc>
                <a:tc>
                  <a:txBody>
                    <a:bodyPr/>
                    <a:lstStyle/>
                    <a:p>
                      <a:pPr indent="0" lvl="0" marL="0" marR="0" rtl="0" algn="l">
                        <a:spcBef>
                          <a:spcPts val="0"/>
                        </a:spcBef>
                        <a:spcAft>
                          <a:spcPts val="0"/>
                        </a:spcAft>
                        <a:buNone/>
                      </a:pPr>
                      <a:r>
                        <a:rPr lang="zh-TW" sz="1600"/>
                        <a:t>M1 接收訂單至成品倉儲</a:t>
                      </a:r>
                      <a:endParaRPr/>
                    </a:p>
                    <a:p>
                      <a:pPr indent="0" lvl="0" marL="0" marR="0" rtl="0" algn="l">
                        <a:spcBef>
                          <a:spcPts val="0"/>
                        </a:spcBef>
                        <a:spcAft>
                          <a:spcPts val="0"/>
                        </a:spcAft>
                        <a:buNone/>
                      </a:pPr>
                      <a:r>
                        <a:rPr lang="zh-TW" sz="1600"/>
                        <a:t>M3 接收訂單至設計單位</a:t>
                      </a:r>
                      <a:endParaRPr/>
                    </a:p>
                  </a:txBody>
                  <a:tcPr marT="45725" marB="45725" marR="91450" marL="91450" anchor="ctr"/>
                </a:tc>
                <a:tc>
                  <a:txBody>
                    <a:bodyPr/>
                    <a:lstStyle/>
                    <a:p>
                      <a:pPr indent="0" lvl="0" marL="0" marR="0" rtl="0" algn="l">
                        <a:spcBef>
                          <a:spcPts val="0"/>
                        </a:spcBef>
                        <a:spcAft>
                          <a:spcPts val="0"/>
                        </a:spcAft>
                        <a:buNone/>
                      </a:pPr>
                      <a:r>
                        <a:rPr lang="zh-TW" sz="1600"/>
                        <a:t>D1（製造為M1）</a:t>
                      </a:r>
                      <a:endParaRPr/>
                    </a:p>
                    <a:p>
                      <a:pPr indent="0" lvl="0" marL="0" marR="0" rtl="0" algn="l">
                        <a:spcBef>
                          <a:spcPts val="0"/>
                        </a:spcBef>
                        <a:spcAft>
                          <a:spcPts val="0"/>
                        </a:spcAft>
                        <a:buNone/>
                      </a:pPr>
                      <a:r>
                        <a:rPr lang="zh-TW" sz="1600"/>
                        <a:t>D3（製造為M3）</a:t>
                      </a:r>
                      <a:endParaRPr/>
                    </a:p>
                  </a:txBody>
                  <a:tcPr marT="45725" marB="45725" marR="91450" marL="91450"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1" name="Shape 5741"/>
        <p:cNvGrpSpPr/>
        <p:nvPr/>
      </p:nvGrpSpPr>
      <p:grpSpPr>
        <a:xfrm>
          <a:off x="0" y="0"/>
          <a:ext cx="0" cy="0"/>
          <a:chOff x="0" y="0"/>
          <a:chExt cx="0" cy="0"/>
        </a:xfrm>
      </p:grpSpPr>
      <p:sp>
        <p:nvSpPr>
          <p:cNvPr id="5742" name="Google Shape;5742;p5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Arial"/>
              <a:buNone/>
            </a:pPr>
            <a:r>
              <a:t/>
            </a:r>
            <a:endParaRPr/>
          </a:p>
        </p:txBody>
      </p:sp>
      <p:sp>
        <p:nvSpPr>
          <p:cNvPr id="5743" name="Google Shape;5743;p5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pic>
        <p:nvPicPr>
          <p:cNvPr id="5744" name="Google Shape;5744;p57"/>
          <p:cNvPicPr preferRelativeResize="0"/>
          <p:nvPr/>
        </p:nvPicPr>
        <p:blipFill rotWithShape="1">
          <a:blip r:embed="rId3">
            <a:alphaModFix/>
          </a:blip>
          <a:srcRect b="0" l="0" r="0" t="0"/>
          <a:stretch/>
        </p:blipFill>
        <p:spPr>
          <a:xfrm>
            <a:off x="0" y="546847"/>
            <a:ext cx="12191997" cy="6311154"/>
          </a:xfrm>
          <a:prstGeom prst="rect">
            <a:avLst/>
          </a:prstGeom>
          <a:noFill/>
          <a:ln>
            <a:noFill/>
          </a:ln>
        </p:spPr>
      </p:pic>
      <p:pic>
        <p:nvPicPr>
          <p:cNvPr id="5745" name="Google Shape;5745;p57"/>
          <p:cNvPicPr preferRelativeResize="0"/>
          <p:nvPr/>
        </p:nvPicPr>
        <p:blipFill rotWithShape="1">
          <a:blip r:embed="rId4">
            <a:alphaModFix/>
          </a:blip>
          <a:srcRect b="0" l="0" r="0" t="0"/>
          <a:stretch/>
        </p:blipFill>
        <p:spPr>
          <a:xfrm>
            <a:off x="0" y="0"/>
            <a:ext cx="3798137" cy="6462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0" name="Shape 5750"/>
        <p:cNvGrpSpPr/>
        <p:nvPr/>
      </p:nvGrpSpPr>
      <p:grpSpPr>
        <a:xfrm>
          <a:off x="0" y="0"/>
          <a:ext cx="0" cy="0"/>
          <a:chOff x="0" y="0"/>
          <a:chExt cx="0" cy="0"/>
        </a:xfrm>
      </p:grpSpPr>
      <p:sp>
        <p:nvSpPr>
          <p:cNvPr id="5751" name="Google Shape;5751;p58"/>
          <p:cNvSpPr txBox="1"/>
          <p:nvPr>
            <p:ph idx="1" type="body"/>
          </p:nvPr>
        </p:nvSpPr>
        <p:spPr>
          <a:xfrm>
            <a:off x="515938" y="462423"/>
            <a:ext cx="3417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Thread Diagram-1</a:t>
            </a:r>
            <a:endParaRPr/>
          </a:p>
        </p:txBody>
      </p:sp>
      <p:pic>
        <p:nvPicPr>
          <p:cNvPr id="5752" name="Google Shape;5752;p58"/>
          <p:cNvPicPr preferRelativeResize="0"/>
          <p:nvPr/>
        </p:nvPicPr>
        <p:blipFill rotWithShape="1">
          <a:blip r:embed="rId3">
            <a:alphaModFix/>
          </a:blip>
          <a:srcRect b="0" l="0" r="0" t="0"/>
          <a:stretch/>
        </p:blipFill>
        <p:spPr>
          <a:xfrm>
            <a:off x="267824" y="1933746"/>
            <a:ext cx="11656350" cy="44618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7" name="Shape 5757"/>
        <p:cNvGrpSpPr/>
        <p:nvPr/>
      </p:nvGrpSpPr>
      <p:grpSpPr>
        <a:xfrm>
          <a:off x="0" y="0"/>
          <a:ext cx="0" cy="0"/>
          <a:chOff x="0" y="0"/>
          <a:chExt cx="0" cy="0"/>
        </a:xfrm>
      </p:grpSpPr>
      <p:sp>
        <p:nvSpPr>
          <p:cNvPr id="5758" name="Google Shape;5758;p59"/>
          <p:cNvSpPr txBox="1"/>
          <p:nvPr>
            <p:ph idx="1" type="body"/>
          </p:nvPr>
        </p:nvSpPr>
        <p:spPr>
          <a:xfrm>
            <a:off x="515938" y="462423"/>
            <a:ext cx="3417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Thread Diagram-2</a:t>
            </a:r>
            <a:endParaRPr/>
          </a:p>
        </p:txBody>
      </p:sp>
      <p:pic>
        <p:nvPicPr>
          <p:cNvPr id="5759" name="Google Shape;5759;p59"/>
          <p:cNvPicPr preferRelativeResize="0"/>
          <p:nvPr/>
        </p:nvPicPr>
        <p:blipFill rotWithShape="1">
          <a:blip r:embed="rId3">
            <a:alphaModFix/>
          </a:blip>
          <a:srcRect b="0" l="0" r="0" t="0"/>
          <a:stretch/>
        </p:blipFill>
        <p:spPr>
          <a:xfrm>
            <a:off x="176270" y="1878661"/>
            <a:ext cx="11703809" cy="461606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5" name="Shape 5525"/>
        <p:cNvGrpSpPr/>
        <p:nvPr/>
      </p:nvGrpSpPr>
      <p:grpSpPr>
        <a:xfrm>
          <a:off x="0" y="0"/>
          <a:ext cx="0" cy="0"/>
          <a:chOff x="0" y="0"/>
          <a:chExt cx="0" cy="0"/>
        </a:xfrm>
      </p:grpSpPr>
      <p:pic>
        <p:nvPicPr>
          <p:cNvPr descr="图片包含 天空, 户外, 建筑物&#10;&#10;描述已自动生成" id="5526" name="Google Shape;5526;p42"/>
          <p:cNvPicPr preferRelativeResize="0"/>
          <p:nvPr>
            <p:ph idx="2" type="pic"/>
          </p:nvPr>
        </p:nvPicPr>
        <p:blipFill rotWithShape="1">
          <a:blip r:embed="rId3">
            <a:alphaModFix/>
          </a:blip>
          <a:srcRect b="0" l="27775" r="27770" t="0"/>
          <a:stretch/>
        </p:blipFill>
        <p:spPr>
          <a:xfrm>
            <a:off x="515938" y="831491"/>
            <a:ext cx="4140202" cy="5239110"/>
          </a:xfrm>
          <a:prstGeom prst="rect">
            <a:avLst/>
          </a:prstGeom>
          <a:noFill/>
          <a:ln>
            <a:noFill/>
          </a:ln>
        </p:spPr>
      </p:pic>
      <p:sp>
        <p:nvSpPr>
          <p:cNvPr id="5527" name="Google Shape;5527;p42"/>
          <p:cNvSpPr txBox="1"/>
          <p:nvPr>
            <p:ph idx="1" type="body"/>
          </p:nvPr>
        </p:nvSpPr>
        <p:spPr>
          <a:xfrm>
            <a:off x="5485898" y="2355079"/>
            <a:ext cx="32607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2400"/>
              <a:buNone/>
            </a:pPr>
            <a:r>
              <a:rPr lang="zh-TW"/>
              <a:t>企業描述與SWOT分析</a:t>
            </a:r>
            <a:endParaRPr/>
          </a:p>
        </p:txBody>
      </p:sp>
      <p:sp>
        <p:nvSpPr>
          <p:cNvPr id="5528" name="Google Shape;5528;p42"/>
          <p:cNvSpPr txBox="1"/>
          <p:nvPr>
            <p:ph idx="3" type="body"/>
          </p:nvPr>
        </p:nvSpPr>
        <p:spPr>
          <a:xfrm>
            <a:off x="5522200" y="3349977"/>
            <a:ext cx="32625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2400"/>
              <a:buNone/>
            </a:pPr>
            <a:r>
              <a:rPr lang="zh-TW"/>
              <a:t>企業環境與供應鏈結構</a:t>
            </a:r>
            <a:endParaRPr/>
          </a:p>
        </p:txBody>
      </p:sp>
      <p:sp>
        <p:nvSpPr>
          <p:cNvPr id="5529" name="Google Shape;5529;p42"/>
          <p:cNvSpPr txBox="1"/>
          <p:nvPr>
            <p:ph idx="4" type="body"/>
          </p:nvPr>
        </p:nvSpPr>
        <p:spPr>
          <a:xfrm>
            <a:off x="5486320" y="4344875"/>
            <a:ext cx="3262500" cy="4248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2400"/>
              <a:buNone/>
            </a:pPr>
            <a:r>
              <a:rPr lang="zh-TW"/>
              <a:t>供應鏈績效分析與改善</a:t>
            </a:r>
            <a:endParaRPr/>
          </a:p>
        </p:txBody>
      </p:sp>
      <p:sp>
        <p:nvSpPr>
          <p:cNvPr id="5530" name="Google Shape;5530;p42"/>
          <p:cNvSpPr txBox="1"/>
          <p:nvPr/>
        </p:nvSpPr>
        <p:spPr>
          <a:xfrm>
            <a:off x="5485898" y="5269908"/>
            <a:ext cx="1415700" cy="424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3F3F3F"/>
              </a:buClr>
              <a:buSzPts val="2400"/>
              <a:buFont typeface="Arial"/>
              <a:buNone/>
            </a:pPr>
            <a:r>
              <a:rPr b="0" i="0" lang="zh-TW" sz="2400" u="none" cap="none" strike="noStrike">
                <a:solidFill>
                  <a:srgbClr val="3F3F3F"/>
                </a:solidFill>
                <a:latin typeface="Arial"/>
                <a:ea typeface="Arial"/>
                <a:cs typeface="Arial"/>
                <a:sym typeface="Arial"/>
              </a:rPr>
              <a:t>報告結語</a:t>
            </a:r>
            <a:endParaRPr/>
          </a:p>
        </p:txBody>
      </p:sp>
      <p:sp>
        <p:nvSpPr>
          <p:cNvPr id="5531" name="Google Shape;5531;p42"/>
          <p:cNvSpPr txBox="1"/>
          <p:nvPr/>
        </p:nvSpPr>
        <p:spPr>
          <a:xfrm>
            <a:off x="5814514" y="2795395"/>
            <a:ext cx="3198300" cy="313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7F7F7F"/>
              </a:buClr>
              <a:buSzPts val="1600"/>
              <a:buFont typeface="Arial"/>
              <a:buNone/>
            </a:pPr>
            <a:r>
              <a:rPr b="0" i="0" lang="zh-TW" sz="1600" u="none" cap="none" strike="noStrike">
                <a:solidFill>
                  <a:srgbClr val="7F7F7F"/>
                </a:solidFill>
                <a:latin typeface="Arial"/>
                <a:ea typeface="Arial"/>
                <a:cs typeface="Arial"/>
                <a:sym typeface="Arial"/>
              </a:rPr>
              <a:t>公司簡介 / 產品簡介 / SWOT分析</a:t>
            </a:r>
            <a:endParaRPr/>
          </a:p>
        </p:txBody>
      </p:sp>
      <p:sp>
        <p:nvSpPr>
          <p:cNvPr id="5532" name="Google Shape;5532;p42"/>
          <p:cNvSpPr txBox="1"/>
          <p:nvPr/>
        </p:nvSpPr>
        <p:spPr>
          <a:xfrm>
            <a:off x="5814514" y="3745860"/>
            <a:ext cx="3198300" cy="313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7F7F7F"/>
              </a:buClr>
              <a:buSzPts val="1600"/>
              <a:buFont typeface="Arial"/>
              <a:buNone/>
            </a:pPr>
            <a:r>
              <a:rPr b="0" i="0" lang="zh-TW" sz="1600" u="none" cap="none" strike="noStrike">
                <a:solidFill>
                  <a:srgbClr val="7F7F7F"/>
                </a:solidFill>
                <a:latin typeface="Arial"/>
                <a:ea typeface="Arial"/>
                <a:cs typeface="Arial"/>
                <a:sym typeface="Arial"/>
              </a:rPr>
              <a:t>內部概況 / 外部概況 / 供應鏈結構</a:t>
            </a:r>
            <a:endParaRPr/>
          </a:p>
        </p:txBody>
      </p:sp>
      <p:sp>
        <p:nvSpPr>
          <p:cNvPr id="5533" name="Google Shape;5533;p42"/>
          <p:cNvSpPr txBox="1"/>
          <p:nvPr/>
        </p:nvSpPr>
        <p:spPr>
          <a:xfrm>
            <a:off x="5814513" y="4763970"/>
            <a:ext cx="4323300" cy="3138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7F7F7F"/>
              </a:buClr>
              <a:buSzPts val="1600"/>
              <a:buFont typeface="Arial"/>
              <a:buNone/>
            </a:pPr>
            <a:r>
              <a:rPr b="0" i="0" lang="zh-TW" sz="1600" u="none" cap="none" strike="noStrike">
                <a:solidFill>
                  <a:srgbClr val="7F7F7F"/>
                </a:solidFill>
                <a:latin typeface="Arial"/>
                <a:ea typeface="Arial"/>
                <a:cs typeface="Arial"/>
                <a:sym typeface="Arial"/>
              </a:rPr>
              <a:t>CRT因果分析 / FRT改善方向 / ToBe 方案設計</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4" name="Shape 5764"/>
        <p:cNvGrpSpPr/>
        <p:nvPr/>
      </p:nvGrpSpPr>
      <p:grpSpPr>
        <a:xfrm>
          <a:off x="0" y="0"/>
          <a:ext cx="0" cy="0"/>
          <a:chOff x="0" y="0"/>
          <a:chExt cx="0" cy="0"/>
        </a:xfrm>
      </p:grpSpPr>
      <p:sp>
        <p:nvSpPr>
          <p:cNvPr id="5765" name="Google Shape;5765;p60"/>
          <p:cNvSpPr txBox="1"/>
          <p:nvPr>
            <p:ph idx="1" type="body"/>
          </p:nvPr>
        </p:nvSpPr>
        <p:spPr>
          <a:xfrm>
            <a:off x="515938" y="462423"/>
            <a:ext cx="3417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Thread Diagram-3</a:t>
            </a:r>
            <a:endParaRPr/>
          </a:p>
        </p:txBody>
      </p:sp>
      <p:pic>
        <p:nvPicPr>
          <p:cNvPr id="5766" name="Google Shape;5766;p60"/>
          <p:cNvPicPr preferRelativeResize="0"/>
          <p:nvPr/>
        </p:nvPicPr>
        <p:blipFill rotWithShape="1">
          <a:blip r:embed="rId3">
            <a:alphaModFix/>
          </a:blip>
          <a:srcRect b="0" l="0" r="0" t="0"/>
          <a:stretch/>
        </p:blipFill>
        <p:spPr>
          <a:xfrm>
            <a:off x="165253" y="1443211"/>
            <a:ext cx="11832116" cy="50843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0" name="Shape 5770"/>
        <p:cNvGrpSpPr/>
        <p:nvPr/>
      </p:nvGrpSpPr>
      <p:grpSpPr>
        <a:xfrm>
          <a:off x="0" y="0"/>
          <a:ext cx="0" cy="0"/>
          <a:chOff x="0" y="0"/>
          <a:chExt cx="0" cy="0"/>
        </a:xfrm>
      </p:grpSpPr>
      <p:sp>
        <p:nvSpPr>
          <p:cNvPr id="5771" name="Google Shape;5771;p61"/>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lt1"/>
              </a:buClr>
              <a:buSzPts val="49600"/>
              <a:buNone/>
            </a:pPr>
            <a:r>
              <a:rPr lang="zh-TW"/>
              <a:t>3</a:t>
            </a:r>
            <a:endParaRPr/>
          </a:p>
        </p:txBody>
      </p:sp>
      <p:sp>
        <p:nvSpPr>
          <p:cNvPr id="5772" name="Google Shape;5772;p61"/>
          <p:cNvSpPr txBox="1"/>
          <p:nvPr>
            <p:ph idx="2" type="body"/>
          </p:nvPr>
        </p:nvSpPr>
        <p:spPr>
          <a:xfrm>
            <a:off x="4917130" y="3856010"/>
            <a:ext cx="7501800" cy="535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3200"/>
              <a:buNone/>
            </a:pPr>
            <a:r>
              <a:rPr lang="zh-TW" sz="3200"/>
              <a:t>供應鏈績效分析與改善</a:t>
            </a:r>
            <a:endParaRPr sz="3200"/>
          </a:p>
        </p:txBody>
      </p:sp>
      <p:sp>
        <p:nvSpPr>
          <p:cNvPr id="5773" name="Google Shape;5773;p61"/>
          <p:cNvSpPr txBox="1"/>
          <p:nvPr>
            <p:ph idx="3" type="body"/>
          </p:nvPr>
        </p:nvSpPr>
        <p:spPr>
          <a:xfrm>
            <a:off x="4917130" y="4587740"/>
            <a:ext cx="10407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BFBFBF"/>
              </a:buClr>
              <a:buSzPts val="1400"/>
              <a:buNone/>
            </a:pPr>
            <a:r>
              <a:rPr lang="zh-TW"/>
              <a:t>Stage plan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7" name="Shape 5777"/>
        <p:cNvGrpSpPr/>
        <p:nvPr/>
      </p:nvGrpSpPr>
      <p:grpSpPr>
        <a:xfrm>
          <a:off x="0" y="0"/>
          <a:ext cx="0" cy="0"/>
          <a:chOff x="0" y="0"/>
          <a:chExt cx="0" cy="0"/>
        </a:xfrm>
      </p:grpSpPr>
      <p:sp>
        <p:nvSpPr>
          <p:cNvPr id="5778" name="Google Shape;5778;p62"/>
          <p:cNvSpPr txBox="1"/>
          <p:nvPr>
            <p:ph idx="1" type="body"/>
          </p:nvPr>
        </p:nvSpPr>
        <p:spPr>
          <a:xfrm>
            <a:off x="515938" y="462423"/>
            <a:ext cx="39933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企業策略對應供應鏈績效</a:t>
            </a:r>
            <a:endParaRPr/>
          </a:p>
        </p:txBody>
      </p:sp>
      <p:sp>
        <p:nvSpPr>
          <p:cNvPr id="5779" name="Google Shape;5779;p62"/>
          <p:cNvSpPr txBox="1"/>
          <p:nvPr/>
        </p:nvSpPr>
        <p:spPr>
          <a:xfrm>
            <a:off x="631369" y="6172198"/>
            <a:ext cx="11103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600">
                <a:solidFill>
                  <a:schemeClr val="dk1"/>
                </a:solidFill>
                <a:latin typeface="Arial"/>
                <a:ea typeface="Arial"/>
                <a:cs typeface="Arial"/>
                <a:sym typeface="Arial"/>
              </a:rPr>
              <a:t>學習與</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zh-TW" sz="1600">
                <a:solidFill>
                  <a:schemeClr val="dk1"/>
                </a:solidFill>
                <a:latin typeface="Arial"/>
                <a:ea typeface="Arial"/>
                <a:cs typeface="Arial"/>
                <a:sym typeface="Arial"/>
              </a:rPr>
              <a:t>成長構面</a:t>
            </a:r>
            <a:endParaRPr/>
          </a:p>
        </p:txBody>
      </p:sp>
      <p:sp>
        <p:nvSpPr>
          <p:cNvPr id="5780" name="Google Shape;5780;p62"/>
          <p:cNvSpPr txBox="1"/>
          <p:nvPr/>
        </p:nvSpPr>
        <p:spPr>
          <a:xfrm>
            <a:off x="631369" y="3204513"/>
            <a:ext cx="11103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600">
                <a:solidFill>
                  <a:schemeClr val="dk1"/>
                </a:solidFill>
                <a:latin typeface="Arial"/>
                <a:ea typeface="Arial"/>
                <a:cs typeface="Arial"/>
                <a:sym typeface="Arial"/>
              </a:rPr>
              <a:t>顧客</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zh-TW" sz="1600">
                <a:solidFill>
                  <a:schemeClr val="dk1"/>
                </a:solidFill>
                <a:latin typeface="Arial"/>
                <a:ea typeface="Arial"/>
                <a:cs typeface="Arial"/>
                <a:sym typeface="Arial"/>
              </a:rPr>
              <a:t>構面</a:t>
            </a:r>
            <a:endParaRPr/>
          </a:p>
        </p:txBody>
      </p:sp>
      <p:sp>
        <p:nvSpPr>
          <p:cNvPr id="5781" name="Google Shape;5781;p62"/>
          <p:cNvSpPr txBox="1"/>
          <p:nvPr/>
        </p:nvSpPr>
        <p:spPr>
          <a:xfrm>
            <a:off x="631369" y="4704533"/>
            <a:ext cx="11103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600">
                <a:solidFill>
                  <a:schemeClr val="dk1"/>
                </a:solidFill>
                <a:latin typeface="Arial"/>
                <a:ea typeface="Arial"/>
                <a:cs typeface="Arial"/>
                <a:sym typeface="Arial"/>
              </a:rPr>
              <a:t>內部</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zh-TW" sz="1600">
                <a:solidFill>
                  <a:schemeClr val="dk1"/>
                </a:solidFill>
                <a:latin typeface="Arial"/>
                <a:ea typeface="Arial"/>
                <a:cs typeface="Arial"/>
                <a:sym typeface="Arial"/>
              </a:rPr>
              <a:t>構面</a:t>
            </a:r>
            <a:endParaRPr/>
          </a:p>
        </p:txBody>
      </p:sp>
      <p:sp>
        <p:nvSpPr>
          <p:cNvPr id="5782" name="Google Shape;5782;p62"/>
          <p:cNvSpPr txBox="1"/>
          <p:nvPr/>
        </p:nvSpPr>
        <p:spPr>
          <a:xfrm>
            <a:off x="631367" y="1291360"/>
            <a:ext cx="11103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600">
                <a:solidFill>
                  <a:schemeClr val="dk1"/>
                </a:solidFill>
                <a:latin typeface="Arial"/>
                <a:ea typeface="Arial"/>
                <a:cs typeface="Arial"/>
                <a:sym typeface="Arial"/>
              </a:rPr>
              <a:t>企業</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zh-TW" sz="1600">
                <a:solidFill>
                  <a:schemeClr val="dk1"/>
                </a:solidFill>
                <a:latin typeface="Arial"/>
                <a:ea typeface="Arial"/>
                <a:cs typeface="Arial"/>
                <a:sym typeface="Arial"/>
              </a:rPr>
              <a:t>策略</a:t>
            </a:r>
            <a:endParaRPr/>
          </a:p>
        </p:txBody>
      </p:sp>
      <p:sp>
        <p:nvSpPr>
          <p:cNvPr id="5783" name="Google Shape;5783;p62"/>
          <p:cNvSpPr txBox="1"/>
          <p:nvPr/>
        </p:nvSpPr>
        <p:spPr>
          <a:xfrm>
            <a:off x="631368" y="2228465"/>
            <a:ext cx="1110300" cy="58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1600">
                <a:solidFill>
                  <a:schemeClr val="dk1"/>
                </a:solidFill>
                <a:latin typeface="Arial"/>
                <a:ea typeface="Arial"/>
                <a:cs typeface="Arial"/>
                <a:sym typeface="Arial"/>
              </a:rPr>
              <a:t>財務</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zh-TW" sz="1600">
                <a:solidFill>
                  <a:schemeClr val="dk1"/>
                </a:solidFill>
                <a:latin typeface="Arial"/>
                <a:ea typeface="Arial"/>
                <a:cs typeface="Arial"/>
                <a:sym typeface="Arial"/>
              </a:rPr>
              <a:t>構面</a:t>
            </a:r>
            <a:endParaRPr/>
          </a:p>
        </p:txBody>
      </p:sp>
      <p:sp>
        <p:nvSpPr>
          <p:cNvPr id="5784" name="Google Shape;5784;p62"/>
          <p:cNvSpPr/>
          <p:nvPr/>
        </p:nvSpPr>
        <p:spPr>
          <a:xfrm>
            <a:off x="2641597" y="6198288"/>
            <a:ext cx="1850700" cy="584700"/>
          </a:xfrm>
          <a:prstGeom prst="ellipse">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3F3F3F"/>
                </a:solidFill>
                <a:latin typeface="Arial"/>
                <a:ea typeface="Arial"/>
                <a:cs typeface="Arial"/>
                <a:sym typeface="Arial"/>
              </a:rPr>
              <a:t>人力資本</a:t>
            </a:r>
            <a:endParaRPr/>
          </a:p>
        </p:txBody>
      </p:sp>
      <p:graphicFrame>
        <p:nvGraphicFramePr>
          <p:cNvPr id="5785" name="Google Shape;5785;p62"/>
          <p:cNvGraphicFramePr/>
          <p:nvPr/>
        </p:nvGraphicFramePr>
        <p:xfrm>
          <a:off x="6897912" y="4176736"/>
          <a:ext cx="3000000" cy="3000000"/>
        </p:xfrm>
        <a:graphic>
          <a:graphicData uri="http://schemas.openxmlformats.org/drawingml/2006/table">
            <a:tbl>
              <a:tblPr bandRow="1" firstRow="1">
                <a:noFill/>
                <a:tableStyleId>{10C450A3-F62A-489B-82D9-7C1ABDF4F425}</a:tableStyleId>
              </a:tblPr>
              <a:tblGrid>
                <a:gridCol w="2061025"/>
              </a:tblGrid>
              <a:tr h="432000">
                <a:tc>
                  <a:txBody>
                    <a:bodyPr/>
                    <a:lstStyle/>
                    <a:p>
                      <a:pPr indent="0" lvl="0" marL="0" marR="0" rtl="0" algn="ctr">
                        <a:spcBef>
                          <a:spcPts val="0"/>
                        </a:spcBef>
                        <a:spcAft>
                          <a:spcPts val="0"/>
                        </a:spcAft>
                        <a:buNone/>
                      </a:pPr>
                      <a:r>
                        <a:rPr lang="zh-TW" sz="1800"/>
                        <a:t>發展供應商關係</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spcBef>
                          <a:spcPts val="0"/>
                        </a:spcBef>
                        <a:spcAft>
                          <a:spcPts val="0"/>
                        </a:spcAft>
                        <a:buNone/>
                      </a:pPr>
                      <a:r>
                        <a:rPr lang="zh-TW" sz="1800">
                          <a:solidFill>
                            <a:srgbClr val="3F3F3F"/>
                          </a:solidFill>
                        </a:rPr>
                        <a:t>降低物料取得成本</a:t>
                      </a:r>
                      <a:endParaRPr sz="1800">
                        <a:solidFill>
                          <a:srgbClr val="3F3F3F"/>
                        </a:solidFill>
                      </a:endParaRPr>
                    </a:p>
                    <a:p>
                      <a:pPr indent="0" lvl="0" marL="0" marR="0" rtl="0" algn="l">
                        <a:lnSpc>
                          <a:spcPct val="100000"/>
                        </a:lnSpc>
                        <a:spcBef>
                          <a:spcPts val="0"/>
                        </a:spcBef>
                        <a:spcAft>
                          <a:spcPts val="0"/>
                        </a:spcAft>
                        <a:buClr>
                          <a:srgbClr val="3F3F3F"/>
                        </a:buClr>
                        <a:buSzPts val="1800"/>
                        <a:buFont typeface="Arial"/>
                        <a:buNone/>
                      </a:pPr>
                      <a:r>
                        <a:rPr lang="zh-TW" sz="1800">
                          <a:solidFill>
                            <a:srgbClr val="3F3F3F"/>
                          </a:solidFill>
                        </a:rPr>
                        <a:t>降低生產成本</a:t>
                      </a:r>
                      <a:endParaRPr sz="1800">
                        <a:solidFill>
                          <a:srgbClr val="3F3F3F"/>
                        </a:solidFill>
                      </a:endParaRPr>
                    </a:p>
                    <a:p>
                      <a:pPr indent="0" lvl="0" marL="0" marR="0" rtl="0" algn="l">
                        <a:spcBef>
                          <a:spcPts val="0"/>
                        </a:spcBef>
                        <a:spcAft>
                          <a:spcPts val="0"/>
                        </a:spcAft>
                        <a:buNone/>
                      </a:pPr>
                      <a:r>
                        <a:rPr lang="zh-TW" sz="1800">
                          <a:solidFill>
                            <a:srgbClr val="3F3F3F"/>
                          </a:solidFill>
                        </a:rPr>
                        <a:t>精準、優質交貨</a:t>
                      </a:r>
                      <a:endParaRPr sz="1800">
                        <a:solidFill>
                          <a:srgbClr val="3F3F3F"/>
                        </a:solidFill>
                      </a:endParaRPr>
                    </a:p>
                    <a:p>
                      <a:pPr indent="0" lvl="0" marL="0" marR="0" rtl="0" algn="l">
                        <a:spcBef>
                          <a:spcPts val="0"/>
                        </a:spcBef>
                        <a:spcAft>
                          <a:spcPts val="0"/>
                        </a:spcAft>
                        <a:buNone/>
                      </a:pPr>
                      <a:r>
                        <a:rPr lang="zh-TW" sz="1800">
                          <a:solidFill>
                            <a:srgbClr val="3F3F3F"/>
                          </a:solidFill>
                        </a:rPr>
                        <a:t>提升金流服務</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graphicFrame>
        <p:nvGraphicFramePr>
          <p:cNvPr id="5786" name="Google Shape;5786;p62"/>
          <p:cNvGraphicFramePr/>
          <p:nvPr/>
        </p:nvGraphicFramePr>
        <p:xfrm>
          <a:off x="2086426" y="4176737"/>
          <a:ext cx="3000000" cy="3000000"/>
        </p:xfrm>
        <a:graphic>
          <a:graphicData uri="http://schemas.openxmlformats.org/drawingml/2006/table">
            <a:tbl>
              <a:tblPr bandRow="1" firstRow="1">
                <a:noFill/>
                <a:tableStyleId>{10C450A3-F62A-489B-82D9-7C1ABDF4F425}</a:tableStyleId>
              </a:tblPr>
              <a:tblGrid>
                <a:gridCol w="2061025"/>
              </a:tblGrid>
              <a:tr h="432000">
                <a:tc>
                  <a:txBody>
                    <a:bodyPr/>
                    <a:lstStyle/>
                    <a:p>
                      <a:pPr indent="0" lvl="0" marL="0" marR="0" rtl="0" algn="ctr">
                        <a:spcBef>
                          <a:spcPts val="0"/>
                        </a:spcBef>
                        <a:spcAft>
                          <a:spcPts val="0"/>
                        </a:spcAft>
                        <a:buNone/>
                      </a:pPr>
                      <a:r>
                        <a:rPr lang="zh-TW" sz="1800"/>
                        <a:t>產品與服務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lnSpc>
                          <a:spcPct val="100000"/>
                        </a:lnSpc>
                        <a:spcBef>
                          <a:spcPts val="0"/>
                        </a:spcBef>
                        <a:spcAft>
                          <a:spcPts val="0"/>
                        </a:spcAft>
                        <a:buClr>
                          <a:srgbClr val="3F3F3F"/>
                        </a:buClr>
                        <a:buSzPts val="1800"/>
                        <a:buFont typeface="Arial"/>
                        <a:buNone/>
                      </a:pPr>
                      <a:r>
                        <a:rPr lang="zh-TW" sz="1800">
                          <a:solidFill>
                            <a:srgbClr val="3F3F3F"/>
                          </a:solidFill>
                        </a:rPr>
                        <a:t>招手站牌生產品質管理 (降低不良率)</a:t>
                      </a:r>
                      <a:endParaRPr/>
                    </a:p>
                    <a:p>
                      <a:pPr indent="0" lvl="0" marL="0" marR="0" rtl="0" algn="l">
                        <a:lnSpc>
                          <a:spcPct val="100000"/>
                        </a:lnSpc>
                        <a:spcBef>
                          <a:spcPts val="0"/>
                        </a:spcBef>
                        <a:spcAft>
                          <a:spcPts val="0"/>
                        </a:spcAft>
                        <a:buClr>
                          <a:srgbClr val="3F3F3F"/>
                        </a:buClr>
                        <a:buSzPts val="1800"/>
                        <a:buFont typeface="Arial"/>
                        <a:buNone/>
                      </a:pPr>
                      <a:r>
                        <a:rPr lang="zh-TW" sz="1800">
                          <a:solidFill>
                            <a:srgbClr val="3F3F3F"/>
                          </a:solidFill>
                        </a:rPr>
                        <a:t>維修效率</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graphicFrame>
        <p:nvGraphicFramePr>
          <p:cNvPr id="5787" name="Google Shape;5787;p62"/>
          <p:cNvGraphicFramePr/>
          <p:nvPr/>
        </p:nvGraphicFramePr>
        <p:xfrm>
          <a:off x="9303655" y="4176735"/>
          <a:ext cx="3000000" cy="3000000"/>
        </p:xfrm>
        <a:graphic>
          <a:graphicData uri="http://schemas.openxmlformats.org/drawingml/2006/table">
            <a:tbl>
              <a:tblPr bandRow="1" firstRow="1">
                <a:noFill/>
                <a:tableStyleId>{10C450A3-F62A-489B-82D9-7C1ABDF4F425}</a:tableStyleId>
              </a:tblPr>
              <a:tblGrid>
                <a:gridCol w="2061025"/>
              </a:tblGrid>
              <a:tr h="432000">
                <a:tc>
                  <a:txBody>
                    <a:bodyPr/>
                    <a:lstStyle/>
                    <a:p>
                      <a:pPr indent="0" lvl="0" marL="0" marR="0" rtl="0" algn="ctr">
                        <a:lnSpc>
                          <a:spcPct val="100000"/>
                        </a:lnSpc>
                        <a:spcBef>
                          <a:spcPts val="0"/>
                        </a:spcBef>
                        <a:spcAft>
                          <a:spcPts val="0"/>
                        </a:spcAft>
                        <a:buClr>
                          <a:schemeClr val="dk1"/>
                        </a:buClr>
                        <a:buSzPts val="1800"/>
                        <a:buFont typeface="Arial"/>
                        <a:buNone/>
                      </a:pPr>
                      <a:r>
                        <a:rPr lang="zh-TW" sz="1800"/>
                        <a:t>顧客管理流程</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spcBef>
                          <a:spcPts val="0"/>
                        </a:spcBef>
                        <a:spcAft>
                          <a:spcPts val="0"/>
                        </a:spcAft>
                        <a:buNone/>
                      </a:pPr>
                      <a:r>
                        <a:rPr lang="zh-TW" sz="1800">
                          <a:solidFill>
                            <a:srgbClr val="3F3F3F"/>
                          </a:solidFill>
                        </a:rPr>
                        <a:t>降低運輸成本</a:t>
                      </a:r>
                      <a:endParaRPr sz="1800">
                        <a:solidFill>
                          <a:srgbClr val="3F3F3F"/>
                        </a:solidFill>
                      </a:endParaRPr>
                    </a:p>
                    <a:p>
                      <a:pPr indent="0" lvl="0" marL="0" marR="0" rtl="0" algn="l">
                        <a:spcBef>
                          <a:spcPts val="0"/>
                        </a:spcBef>
                        <a:spcAft>
                          <a:spcPts val="0"/>
                        </a:spcAft>
                        <a:buNone/>
                      </a:pPr>
                      <a:r>
                        <a:rPr lang="zh-TW" sz="1800">
                          <a:solidFill>
                            <a:srgbClr val="3F3F3F"/>
                          </a:solidFill>
                        </a:rPr>
                        <a:t>強化退貨管理效率</a:t>
                      </a:r>
                      <a:endParaRPr sz="1800">
                        <a:solidFill>
                          <a:srgbClr val="3F3F3F"/>
                        </a:solidFill>
                      </a:endParaRPr>
                    </a:p>
                    <a:p>
                      <a:pPr indent="0" lvl="0" marL="0" marR="0" rtl="0" algn="l">
                        <a:spcBef>
                          <a:spcPts val="0"/>
                        </a:spcBef>
                        <a:spcAft>
                          <a:spcPts val="0"/>
                        </a:spcAft>
                        <a:buNone/>
                      </a:pPr>
                      <a:r>
                        <a:rPr lang="zh-TW" sz="1800">
                          <a:solidFill>
                            <a:srgbClr val="3F3F3F"/>
                          </a:solidFill>
                        </a:rPr>
                        <a:t>強化資訊流管理</a:t>
                      </a:r>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graphicFrame>
        <p:nvGraphicFramePr>
          <p:cNvPr id="5788" name="Google Shape;5788;p62"/>
          <p:cNvGraphicFramePr/>
          <p:nvPr/>
        </p:nvGraphicFramePr>
        <p:xfrm>
          <a:off x="4492169" y="4176739"/>
          <a:ext cx="3000000" cy="3000000"/>
        </p:xfrm>
        <a:graphic>
          <a:graphicData uri="http://schemas.openxmlformats.org/drawingml/2006/table">
            <a:tbl>
              <a:tblPr bandRow="1" firstRow="1">
                <a:noFill/>
                <a:tableStyleId>{10C450A3-F62A-489B-82D9-7C1ABDF4F425}</a:tableStyleId>
              </a:tblPr>
              <a:tblGrid>
                <a:gridCol w="2061025"/>
              </a:tblGrid>
              <a:tr h="432000">
                <a:tc>
                  <a:txBody>
                    <a:bodyPr/>
                    <a:lstStyle/>
                    <a:p>
                      <a:pPr indent="0" lvl="0" marL="0" marR="0" rtl="0" algn="ctr">
                        <a:spcBef>
                          <a:spcPts val="0"/>
                        </a:spcBef>
                        <a:spcAft>
                          <a:spcPts val="0"/>
                        </a:spcAft>
                        <a:buNone/>
                      </a:pPr>
                      <a:r>
                        <a:rPr lang="zh-TW" sz="1800"/>
                        <a:t>風險管理</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spcBef>
                          <a:spcPts val="0"/>
                        </a:spcBef>
                        <a:spcAft>
                          <a:spcPts val="0"/>
                        </a:spcAft>
                        <a:buNone/>
                      </a:pPr>
                      <a:r>
                        <a:rPr lang="zh-TW" sz="1800">
                          <a:solidFill>
                            <a:srgbClr val="3F3F3F"/>
                          </a:solidFill>
                        </a:rPr>
                        <a:t>財務風險</a:t>
                      </a:r>
                      <a:endParaRPr sz="1800">
                        <a:solidFill>
                          <a:srgbClr val="3F3F3F"/>
                        </a:solidFill>
                      </a:endParaRPr>
                    </a:p>
                    <a:p>
                      <a:pPr indent="0" lvl="0" marL="0" marR="0" rtl="0" algn="l">
                        <a:spcBef>
                          <a:spcPts val="0"/>
                        </a:spcBef>
                        <a:spcAft>
                          <a:spcPts val="0"/>
                        </a:spcAft>
                        <a:buNone/>
                      </a:pPr>
                      <a:r>
                        <a:rPr lang="zh-TW" sz="1800">
                          <a:solidFill>
                            <a:srgbClr val="3F3F3F"/>
                          </a:solidFill>
                        </a:rPr>
                        <a:t>運輸風險</a:t>
                      </a:r>
                      <a:endParaRPr sz="1800">
                        <a:solidFill>
                          <a:srgbClr val="3F3F3F"/>
                        </a:solidFill>
                      </a:endParaRPr>
                    </a:p>
                    <a:p>
                      <a:pPr indent="0" lvl="0" marL="0" marR="0" rtl="0" algn="l">
                        <a:spcBef>
                          <a:spcPts val="0"/>
                        </a:spcBef>
                        <a:spcAft>
                          <a:spcPts val="0"/>
                        </a:spcAft>
                        <a:buNone/>
                      </a:pPr>
                      <a:r>
                        <a:rPr lang="zh-TW" sz="1800">
                          <a:solidFill>
                            <a:srgbClr val="3F3F3F"/>
                          </a:solidFill>
                        </a:rPr>
                        <a:t>技術風險</a:t>
                      </a:r>
                      <a:endParaRPr sz="1800">
                        <a:solidFill>
                          <a:srgbClr val="3F3F3F"/>
                        </a:solidFill>
                      </a:endParaRPr>
                    </a:p>
                    <a:p>
                      <a:pPr indent="0" lvl="0" marL="0" marR="0" rtl="0" algn="l">
                        <a:spcBef>
                          <a:spcPts val="0"/>
                        </a:spcBef>
                        <a:spcAft>
                          <a:spcPts val="0"/>
                        </a:spcAft>
                        <a:buNone/>
                      </a:pPr>
                      <a:r>
                        <a:rPr lang="zh-TW" sz="1800">
                          <a:solidFill>
                            <a:srgbClr val="3F3F3F"/>
                          </a:solidFill>
                        </a:rPr>
                        <a:t>環境風險</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cxnSp>
        <p:nvCxnSpPr>
          <p:cNvPr id="5789" name="Google Shape;5789;p62"/>
          <p:cNvCxnSpPr/>
          <p:nvPr/>
        </p:nvCxnSpPr>
        <p:spPr>
          <a:xfrm>
            <a:off x="402769" y="5998029"/>
            <a:ext cx="11647800" cy="21900"/>
          </a:xfrm>
          <a:prstGeom prst="straightConnector1">
            <a:avLst/>
          </a:prstGeom>
          <a:noFill/>
          <a:ln cap="flat" cmpd="sng" w="9525">
            <a:solidFill>
              <a:srgbClr val="595959"/>
            </a:solidFill>
            <a:prstDash val="dash"/>
            <a:miter lim="800000"/>
            <a:headEnd len="sm" w="sm" type="none"/>
            <a:tailEnd len="sm" w="sm" type="none"/>
          </a:ln>
        </p:spPr>
      </p:cxnSp>
      <p:cxnSp>
        <p:nvCxnSpPr>
          <p:cNvPr id="5790" name="Google Shape;5790;p62"/>
          <p:cNvCxnSpPr/>
          <p:nvPr/>
        </p:nvCxnSpPr>
        <p:spPr>
          <a:xfrm>
            <a:off x="402768" y="3974039"/>
            <a:ext cx="11647800" cy="21900"/>
          </a:xfrm>
          <a:prstGeom prst="straightConnector1">
            <a:avLst/>
          </a:prstGeom>
          <a:noFill/>
          <a:ln cap="flat" cmpd="sng" w="9525">
            <a:solidFill>
              <a:srgbClr val="595959"/>
            </a:solidFill>
            <a:prstDash val="dash"/>
            <a:miter lim="800000"/>
            <a:headEnd len="sm" w="sm" type="none"/>
            <a:tailEnd len="sm" w="sm" type="none"/>
          </a:ln>
        </p:spPr>
      </p:cxnSp>
      <p:cxnSp>
        <p:nvCxnSpPr>
          <p:cNvPr id="5791" name="Google Shape;5791;p62"/>
          <p:cNvCxnSpPr/>
          <p:nvPr/>
        </p:nvCxnSpPr>
        <p:spPr>
          <a:xfrm>
            <a:off x="402765" y="2997991"/>
            <a:ext cx="11647800" cy="21900"/>
          </a:xfrm>
          <a:prstGeom prst="straightConnector1">
            <a:avLst/>
          </a:prstGeom>
          <a:noFill/>
          <a:ln cap="flat" cmpd="sng" w="9525">
            <a:solidFill>
              <a:srgbClr val="595959"/>
            </a:solidFill>
            <a:prstDash val="dash"/>
            <a:miter lim="800000"/>
            <a:headEnd len="sm" w="sm" type="none"/>
            <a:tailEnd len="sm" w="sm" type="none"/>
          </a:ln>
        </p:spPr>
      </p:cxnSp>
      <p:cxnSp>
        <p:nvCxnSpPr>
          <p:cNvPr id="5792" name="Google Shape;5792;p62"/>
          <p:cNvCxnSpPr/>
          <p:nvPr/>
        </p:nvCxnSpPr>
        <p:spPr>
          <a:xfrm>
            <a:off x="402764" y="2024806"/>
            <a:ext cx="11647800" cy="21900"/>
          </a:xfrm>
          <a:prstGeom prst="straightConnector1">
            <a:avLst/>
          </a:prstGeom>
          <a:noFill/>
          <a:ln cap="flat" cmpd="sng" w="9525">
            <a:solidFill>
              <a:srgbClr val="595959"/>
            </a:solidFill>
            <a:prstDash val="dash"/>
            <a:miter lim="800000"/>
            <a:headEnd len="sm" w="sm" type="none"/>
            <a:tailEnd len="sm" w="sm" type="none"/>
          </a:ln>
        </p:spPr>
      </p:cxnSp>
      <p:sp>
        <p:nvSpPr>
          <p:cNvPr id="5793" name="Google Shape;5793;p62"/>
          <p:cNvSpPr/>
          <p:nvPr/>
        </p:nvSpPr>
        <p:spPr>
          <a:xfrm>
            <a:off x="7293428" y="1193166"/>
            <a:ext cx="2906400" cy="708900"/>
          </a:xfrm>
          <a:prstGeom prst="ellipse">
            <a:avLst/>
          </a:prstGeom>
          <a:solidFill>
            <a:srgbClr val="3DA6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Arial"/>
                <a:ea typeface="Arial"/>
                <a:cs typeface="Arial"/>
                <a:sym typeface="Arial"/>
              </a:rPr>
              <a:t>改善成本結構</a:t>
            </a:r>
            <a:endParaRPr/>
          </a:p>
        </p:txBody>
      </p:sp>
      <p:sp>
        <p:nvSpPr>
          <p:cNvPr id="5794" name="Google Shape;5794;p62"/>
          <p:cNvSpPr/>
          <p:nvPr/>
        </p:nvSpPr>
        <p:spPr>
          <a:xfrm>
            <a:off x="2748642" y="1193166"/>
            <a:ext cx="2906400" cy="708900"/>
          </a:xfrm>
          <a:prstGeom prst="ellipse">
            <a:avLst/>
          </a:prstGeom>
          <a:solidFill>
            <a:srgbClr val="3DA6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800">
                <a:solidFill>
                  <a:schemeClr val="lt1"/>
                </a:solidFill>
                <a:latin typeface="Arial"/>
                <a:ea typeface="Arial"/>
                <a:cs typeface="Arial"/>
                <a:sym typeface="Arial"/>
              </a:rPr>
              <a:t>發揮資產最大效用</a:t>
            </a:r>
            <a:endParaRPr/>
          </a:p>
        </p:txBody>
      </p:sp>
      <p:sp>
        <p:nvSpPr>
          <p:cNvPr id="5795" name="Google Shape;5795;p62"/>
          <p:cNvSpPr/>
          <p:nvPr/>
        </p:nvSpPr>
        <p:spPr>
          <a:xfrm>
            <a:off x="5800268" y="6182333"/>
            <a:ext cx="1850700" cy="584700"/>
          </a:xfrm>
          <a:prstGeom prst="ellipse">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3F3F3F"/>
                </a:solidFill>
                <a:latin typeface="Arial"/>
                <a:ea typeface="Arial"/>
                <a:cs typeface="Arial"/>
                <a:sym typeface="Arial"/>
              </a:rPr>
              <a:t>資訊資本</a:t>
            </a:r>
            <a:endParaRPr/>
          </a:p>
        </p:txBody>
      </p:sp>
      <p:sp>
        <p:nvSpPr>
          <p:cNvPr id="5796" name="Google Shape;5796;p62"/>
          <p:cNvSpPr/>
          <p:nvPr/>
        </p:nvSpPr>
        <p:spPr>
          <a:xfrm>
            <a:off x="8955310" y="6182333"/>
            <a:ext cx="1850700" cy="584700"/>
          </a:xfrm>
          <a:prstGeom prst="ellipse">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3F3F3F"/>
                </a:solidFill>
                <a:latin typeface="Arial"/>
                <a:ea typeface="Arial"/>
                <a:cs typeface="Arial"/>
                <a:sym typeface="Arial"/>
              </a:rPr>
              <a:t>組織資本</a:t>
            </a:r>
            <a:endParaRPr/>
          </a:p>
        </p:txBody>
      </p:sp>
      <p:sp>
        <p:nvSpPr>
          <p:cNvPr id="5797" name="Google Shape;5797;p62"/>
          <p:cNvSpPr/>
          <p:nvPr/>
        </p:nvSpPr>
        <p:spPr>
          <a:xfrm>
            <a:off x="4161969" y="5829676"/>
            <a:ext cx="315600" cy="336600"/>
          </a:xfrm>
          <a:prstGeom prst="up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8" name="Google Shape;5798;p62"/>
          <p:cNvSpPr/>
          <p:nvPr/>
        </p:nvSpPr>
        <p:spPr>
          <a:xfrm>
            <a:off x="6567712" y="5819541"/>
            <a:ext cx="315600" cy="336600"/>
          </a:xfrm>
          <a:prstGeom prst="up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99" name="Google Shape;5799;p62"/>
          <p:cNvSpPr/>
          <p:nvPr/>
        </p:nvSpPr>
        <p:spPr>
          <a:xfrm>
            <a:off x="8995224" y="5829676"/>
            <a:ext cx="315600" cy="336600"/>
          </a:xfrm>
          <a:prstGeom prst="up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0" name="Google Shape;5800;p62"/>
          <p:cNvSpPr/>
          <p:nvPr/>
        </p:nvSpPr>
        <p:spPr>
          <a:xfrm>
            <a:off x="2086426" y="3321726"/>
            <a:ext cx="1850700" cy="584700"/>
          </a:xfrm>
          <a:prstGeom prst="ellipse">
            <a:avLst/>
          </a:prstGeom>
          <a:noFill/>
          <a:ln cap="flat" cmpd="sng" w="12700">
            <a:solidFill>
              <a:srgbClr val="3DA6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rgbClr val="3F3F3F"/>
                </a:solidFill>
                <a:latin typeface="Arial"/>
                <a:ea typeface="Arial"/>
                <a:cs typeface="Arial"/>
                <a:sym typeface="Arial"/>
              </a:rPr>
              <a:t>品質一致</a:t>
            </a:r>
            <a:endParaRPr/>
          </a:p>
        </p:txBody>
      </p:sp>
      <p:sp>
        <p:nvSpPr>
          <p:cNvPr id="5801" name="Google Shape;5801;p62"/>
          <p:cNvSpPr/>
          <p:nvPr/>
        </p:nvSpPr>
        <p:spPr>
          <a:xfrm>
            <a:off x="4281712" y="3331392"/>
            <a:ext cx="1850700" cy="584700"/>
          </a:xfrm>
          <a:prstGeom prst="ellipse">
            <a:avLst/>
          </a:prstGeom>
          <a:noFill/>
          <a:ln cap="flat" cmpd="sng" w="12700">
            <a:solidFill>
              <a:srgbClr val="3DA6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rgbClr val="3F3F3F"/>
                </a:solidFill>
                <a:latin typeface="Arial"/>
                <a:ea typeface="Arial"/>
                <a:cs typeface="Arial"/>
                <a:sym typeface="Arial"/>
              </a:rPr>
              <a:t>功能性完整</a:t>
            </a:r>
            <a:endParaRPr/>
          </a:p>
        </p:txBody>
      </p:sp>
      <p:sp>
        <p:nvSpPr>
          <p:cNvPr id="5802" name="Google Shape;5802;p62"/>
          <p:cNvSpPr/>
          <p:nvPr/>
        </p:nvSpPr>
        <p:spPr>
          <a:xfrm>
            <a:off x="6476998" y="3332857"/>
            <a:ext cx="1850700" cy="584700"/>
          </a:xfrm>
          <a:prstGeom prst="ellipse">
            <a:avLst/>
          </a:prstGeom>
          <a:noFill/>
          <a:ln cap="flat" cmpd="sng" w="12700">
            <a:solidFill>
              <a:srgbClr val="3DA6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rgbClr val="3F3F3F"/>
                </a:solidFill>
                <a:latin typeface="Arial"/>
                <a:ea typeface="Arial"/>
                <a:cs typeface="Arial"/>
                <a:sym typeface="Arial"/>
              </a:rPr>
              <a:t>維修及清潔服務</a:t>
            </a:r>
            <a:endParaRPr/>
          </a:p>
        </p:txBody>
      </p:sp>
      <p:sp>
        <p:nvSpPr>
          <p:cNvPr id="5803" name="Google Shape;5803;p62"/>
          <p:cNvSpPr/>
          <p:nvPr/>
        </p:nvSpPr>
        <p:spPr>
          <a:xfrm>
            <a:off x="8672284" y="3237778"/>
            <a:ext cx="1850700" cy="686400"/>
          </a:xfrm>
          <a:prstGeom prst="ellipse">
            <a:avLst/>
          </a:prstGeom>
          <a:noFill/>
          <a:ln cap="flat" cmpd="sng" w="12700">
            <a:solidFill>
              <a:srgbClr val="3DA6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rgbClr val="3F3F3F"/>
                </a:solidFill>
                <a:latin typeface="Arial"/>
                <a:ea typeface="Arial"/>
                <a:cs typeface="Arial"/>
                <a:sym typeface="Arial"/>
              </a:rPr>
              <a:t>新設及搬遷彈性更即時</a:t>
            </a:r>
            <a:endParaRPr/>
          </a:p>
        </p:txBody>
      </p:sp>
      <p:sp>
        <p:nvSpPr>
          <p:cNvPr id="5804" name="Google Shape;5804;p62"/>
          <p:cNvSpPr/>
          <p:nvPr/>
        </p:nvSpPr>
        <p:spPr>
          <a:xfrm>
            <a:off x="5459175" y="2959016"/>
            <a:ext cx="1534800" cy="314400"/>
          </a:xfrm>
          <a:prstGeom prst="rect">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rgbClr val="3F3F3F"/>
                </a:solidFill>
                <a:latin typeface="Arial"/>
                <a:ea typeface="Arial"/>
                <a:cs typeface="Arial"/>
                <a:sym typeface="Arial"/>
              </a:rPr>
              <a:t>客戶價值主張</a:t>
            </a:r>
            <a:endParaRPr/>
          </a:p>
        </p:txBody>
      </p:sp>
      <p:sp>
        <p:nvSpPr>
          <p:cNvPr id="5805" name="Google Shape;5805;p62"/>
          <p:cNvSpPr/>
          <p:nvPr/>
        </p:nvSpPr>
        <p:spPr>
          <a:xfrm>
            <a:off x="7658099" y="2184683"/>
            <a:ext cx="2177100" cy="673200"/>
          </a:xfrm>
          <a:prstGeom prst="rect">
            <a:avLst/>
          </a:prstGeom>
          <a:solidFill>
            <a:srgbClr val="3DA6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chemeClr val="lt1"/>
                </a:solidFill>
                <a:latin typeface="Arial"/>
                <a:ea typeface="Arial"/>
                <a:cs typeface="Arial"/>
                <a:sym typeface="Arial"/>
              </a:rPr>
              <a:t>成本領導</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zh-TW" sz="1600">
                <a:solidFill>
                  <a:schemeClr val="lt1"/>
                </a:solidFill>
                <a:latin typeface="Arial"/>
                <a:ea typeface="Arial"/>
                <a:cs typeface="Arial"/>
                <a:sym typeface="Arial"/>
              </a:rPr>
              <a:t>有效預算資金運用</a:t>
            </a:r>
            <a:endParaRPr/>
          </a:p>
        </p:txBody>
      </p:sp>
      <p:sp>
        <p:nvSpPr>
          <p:cNvPr id="5806" name="Google Shape;5806;p62"/>
          <p:cNvSpPr/>
          <p:nvPr/>
        </p:nvSpPr>
        <p:spPr>
          <a:xfrm>
            <a:off x="3116940" y="2165977"/>
            <a:ext cx="2177100" cy="673200"/>
          </a:xfrm>
          <a:prstGeom prst="rect">
            <a:avLst/>
          </a:prstGeom>
          <a:solidFill>
            <a:srgbClr val="3DA6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600">
                <a:solidFill>
                  <a:schemeClr val="lt1"/>
                </a:solidFill>
                <a:latin typeface="Arial"/>
                <a:ea typeface="Arial"/>
                <a:cs typeface="Arial"/>
                <a:sym typeface="Arial"/>
              </a:rPr>
              <a:t>延長資產使用年限</a:t>
            </a:r>
            <a:endParaRPr sz="1600">
              <a:solidFill>
                <a:schemeClr val="lt1"/>
              </a:solidFill>
              <a:latin typeface="Arial"/>
              <a:ea typeface="Arial"/>
              <a:cs typeface="Arial"/>
              <a:sym typeface="Arial"/>
            </a:endParaRPr>
          </a:p>
          <a:p>
            <a:pPr indent="0" lvl="0" marL="0" marR="0" rtl="0" algn="ctr">
              <a:spcBef>
                <a:spcPts val="0"/>
              </a:spcBef>
              <a:spcAft>
                <a:spcPts val="0"/>
              </a:spcAft>
              <a:buNone/>
            </a:pPr>
            <a:r>
              <a:rPr lang="zh-TW" sz="1600">
                <a:solidFill>
                  <a:schemeClr val="lt1"/>
                </a:solidFill>
                <a:latin typeface="Arial"/>
                <a:ea typeface="Arial"/>
                <a:cs typeface="Arial"/>
                <a:sym typeface="Arial"/>
              </a:rPr>
              <a:t>符合政府規範保固</a:t>
            </a:r>
            <a:endParaRPr/>
          </a:p>
        </p:txBody>
      </p:sp>
      <p:sp>
        <p:nvSpPr>
          <p:cNvPr id="5807" name="Google Shape;5807;p62"/>
          <p:cNvSpPr/>
          <p:nvPr/>
        </p:nvSpPr>
        <p:spPr>
          <a:xfrm>
            <a:off x="2231571" y="6145728"/>
            <a:ext cx="8969700" cy="663600"/>
          </a:xfrm>
          <a:prstGeom prst="rect">
            <a:avLst/>
          </a:prstGeom>
          <a:noFill/>
          <a:ln cap="flat" cmpd="sng" w="12700">
            <a:solidFill>
              <a:srgbClr val="3DA6D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1" name="Shape 5811"/>
        <p:cNvGrpSpPr/>
        <p:nvPr/>
      </p:nvGrpSpPr>
      <p:grpSpPr>
        <a:xfrm>
          <a:off x="0" y="0"/>
          <a:ext cx="0" cy="0"/>
          <a:chOff x="0" y="0"/>
          <a:chExt cx="0" cy="0"/>
        </a:xfrm>
      </p:grpSpPr>
      <p:sp>
        <p:nvSpPr>
          <p:cNvPr id="5812" name="Google Shape;5812;p63"/>
          <p:cNvSpPr txBox="1"/>
          <p:nvPr>
            <p:ph idx="1" type="body"/>
          </p:nvPr>
        </p:nvSpPr>
        <p:spPr>
          <a:xfrm>
            <a:off x="515938" y="451790"/>
            <a:ext cx="37641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SCORcard與差距分析</a:t>
            </a:r>
            <a:endParaRPr/>
          </a:p>
        </p:txBody>
      </p:sp>
      <p:graphicFrame>
        <p:nvGraphicFramePr>
          <p:cNvPr id="5813" name="Google Shape;5813;p63"/>
          <p:cNvGraphicFramePr/>
          <p:nvPr/>
        </p:nvGraphicFramePr>
        <p:xfrm>
          <a:off x="515938" y="1250170"/>
          <a:ext cx="3000000" cy="3000000"/>
        </p:xfrm>
        <a:graphic>
          <a:graphicData uri="http://schemas.openxmlformats.org/drawingml/2006/table">
            <a:tbl>
              <a:tblPr bandRow="1" firstRow="1">
                <a:noFill/>
                <a:tableStyleId>{10C450A3-F62A-489B-82D9-7C1ABDF4F425}</a:tableStyleId>
              </a:tblPr>
              <a:tblGrid>
                <a:gridCol w="1126425"/>
                <a:gridCol w="2237175"/>
                <a:gridCol w="1882075"/>
                <a:gridCol w="2130650"/>
                <a:gridCol w="1154100"/>
                <a:gridCol w="1376050"/>
                <a:gridCol w="1352125"/>
              </a:tblGrid>
              <a:tr h="432000">
                <a:tc>
                  <a:txBody>
                    <a:bodyPr/>
                    <a:lstStyle/>
                    <a:p>
                      <a:pPr indent="0" lvl="0" marL="0" marR="0" rtl="0" algn="ctr">
                        <a:spcBef>
                          <a:spcPts val="0"/>
                        </a:spcBef>
                        <a:spcAft>
                          <a:spcPts val="0"/>
                        </a:spcAft>
                        <a:buNone/>
                      </a:pPr>
                      <a:r>
                        <a:rPr lang="zh-TW" sz="1800"/>
                        <a:t>企業策略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供應鏈策略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關鍵績效指標</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定義</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現值</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目標值</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差距值</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spcBef>
                          <a:spcPts val="0"/>
                        </a:spcBef>
                        <a:spcAft>
                          <a:spcPts val="0"/>
                        </a:spcAft>
                        <a:buNone/>
                      </a:pPr>
                      <a:r>
                        <a:rPr lang="zh-TW" sz="1800">
                          <a:solidFill>
                            <a:srgbClr val="3F3F3F"/>
                          </a:solidFill>
                        </a:rPr>
                        <a:t>發揮資產</a:t>
                      </a:r>
                      <a:endParaRPr sz="1800">
                        <a:solidFill>
                          <a:srgbClr val="3F3F3F"/>
                        </a:solidFill>
                      </a:endParaRPr>
                    </a:p>
                    <a:p>
                      <a:pPr indent="0" lvl="0" marL="0" marR="0" rtl="0" algn="l">
                        <a:spcBef>
                          <a:spcPts val="0"/>
                        </a:spcBef>
                        <a:spcAft>
                          <a:spcPts val="0"/>
                        </a:spcAft>
                        <a:buNone/>
                      </a:pPr>
                      <a:r>
                        <a:rPr lang="zh-TW" sz="1800">
                          <a:solidFill>
                            <a:srgbClr val="3F3F3F"/>
                          </a:solidFill>
                        </a:rPr>
                        <a:t>最大效用</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供應鏈交貨可靠度：</a:t>
                      </a:r>
                      <a:endParaRPr sz="1800">
                        <a:solidFill>
                          <a:srgbClr val="3F3F3F"/>
                        </a:solidFill>
                      </a:endParaRPr>
                    </a:p>
                    <a:p>
                      <a:pPr indent="0" lvl="0" marL="0" marR="0" rtl="0" algn="l">
                        <a:spcBef>
                          <a:spcPts val="0"/>
                        </a:spcBef>
                        <a:spcAft>
                          <a:spcPts val="0"/>
                        </a:spcAft>
                        <a:buNone/>
                      </a:pPr>
                      <a:r>
                        <a:rPr lang="zh-TW" sz="1800">
                          <a:solidFill>
                            <a:srgbClr val="3F3F3F"/>
                          </a:solidFill>
                        </a:rPr>
                        <a:t>招手站牌生產品質管理</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產品不良率</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招手站牌頂板歪斜</a:t>
                      </a:r>
                      <a:endParaRPr sz="1800">
                        <a:solidFill>
                          <a:srgbClr val="3F3F3F"/>
                        </a:solidFill>
                      </a:endParaRPr>
                    </a:p>
                    <a:p>
                      <a:pPr indent="0" lvl="0" marL="0" marR="0" rtl="0" algn="l">
                        <a:spcBef>
                          <a:spcPts val="0"/>
                        </a:spcBef>
                        <a:spcAft>
                          <a:spcPts val="0"/>
                        </a:spcAft>
                        <a:buNone/>
                      </a:pPr>
                      <a:r>
                        <a:rPr lang="zh-TW" sz="1800">
                          <a:solidFill>
                            <a:srgbClr val="3F3F3F"/>
                          </a:solidFill>
                        </a:rPr>
                        <a:t>路線圖或站名印錯</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&gt;5%</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低於 2%</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3%</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26750">
                <a:tc>
                  <a:txBody>
                    <a:bodyPr/>
                    <a:lstStyle/>
                    <a:p>
                      <a:pPr indent="0" lvl="0" marL="0" marR="0" rtl="0" algn="l">
                        <a:spcBef>
                          <a:spcPts val="0"/>
                        </a:spcBef>
                        <a:spcAft>
                          <a:spcPts val="0"/>
                        </a:spcAft>
                        <a:buNone/>
                      </a:pPr>
                      <a:r>
                        <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供應鏈產品服務回應能力：</a:t>
                      </a:r>
                      <a:endParaRPr sz="1800">
                        <a:solidFill>
                          <a:srgbClr val="3F3F3F"/>
                        </a:solidFill>
                      </a:endParaRPr>
                    </a:p>
                    <a:p>
                      <a:pPr indent="0" lvl="0" marL="0" marR="0" rtl="0" algn="l">
                        <a:spcBef>
                          <a:spcPts val="0"/>
                        </a:spcBef>
                        <a:spcAft>
                          <a:spcPts val="0"/>
                        </a:spcAft>
                        <a:buNone/>
                      </a:pPr>
                      <a:r>
                        <a:rPr lang="zh-TW" sz="1800">
                          <a:solidFill>
                            <a:srgbClr val="3F3F3F"/>
                          </a:solidFill>
                        </a:rPr>
                        <a:t>維修效率</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回覆維修通報之</a:t>
                      </a:r>
                      <a:endParaRPr sz="1800">
                        <a:solidFill>
                          <a:srgbClr val="3F3F3F"/>
                        </a:solidFill>
                      </a:endParaRPr>
                    </a:p>
                    <a:p>
                      <a:pPr indent="0" lvl="0" marL="0" marR="0" rtl="0" algn="l">
                        <a:spcBef>
                          <a:spcPts val="0"/>
                        </a:spcBef>
                        <a:spcAft>
                          <a:spcPts val="0"/>
                        </a:spcAft>
                        <a:buNone/>
                      </a:pPr>
                      <a:r>
                        <a:rPr lang="zh-TW" sz="1800">
                          <a:solidFill>
                            <a:srgbClr val="3F3F3F"/>
                          </a:solidFill>
                        </a:rPr>
                        <a:t>反應時間</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維修重製</a:t>
                      </a:r>
                      <a:endParaRPr sz="1800">
                        <a:solidFill>
                          <a:srgbClr val="3F3F3F"/>
                        </a:solidFill>
                      </a:endParaRPr>
                    </a:p>
                    <a:p>
                      <a:pPr indent="0" lvl="0" marL="0" marR="0" rtl="0" algn="l">
                        <a:spcBef>
                          <a:spcPts val="0"/>
                        </a:spcBef>
                        <a:spcAft>
                          <a:spcPts val="0"/>
                        </a:spcAft>
                        <a:buNone/>
                      </a:pPr>
                      <a:r>
                        <a:rPr lang="zh-TW" sz="1800">
                          <a:solidFill>
                            <a:srgbClr val="3F3F3F"/>
                          </a:solidFill>
                        </a:rPr>
                        <a:t>滾筒更換</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七天</a:t>
                      </a:r>
                      <a:endParaRPr sz="1800">
                        <a:solidFill>
                          <a:srgbClr val="3F3F3F"/>
                        </a:solidFill>
                      </a:endParaRPr>
                    </a:p>
                    <a:p>
                      <a:pPr indent="0" lvl="0" marL="0" marR="0" rtl="0" algn="l">
                        <a:spcBef>
                          <a:spcPts val="0"/>
                        </a:spcBef>
                        <a:spcAft>
                          <a:spcPts val="0"/>
                        </a:spcAft>
                        <a:buNone/>
                      </a:pPr>
                      <a:r>
                        <a:rPr lang="zh-TW" sz="1800">
                          <a:solidFill>
                            <a:srgbClr val="3F3F3F"/>
                          </a:solidFill>
                        </a:rPr>
                        <a:t>一天</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12 小時內</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超過24小時</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26750">
                <a:tc>
                  <a:txBody>
                    <a:bodyPr/>
                    <a:lstStyle/>
                    <a:p>
                      <a:pPr indent="0" lvl="0" marL="0" marR="0" rtl="0" algn="l">
                        <a:spcBef>
                          <a:spcPts val="0"/>
                        </a:spcBef>
                        <a:spcAft>
                          <a:spcPts val="0"/>
                        </a:spcAft>
                        <a:buNone/>
                      </a:pPr>
                      <a:r>
                        <a:rPr lang="zh-TW" sz="1800">
                          <a:solidFill>
                            <a:srgbClr val="3F3F3F"/>
                          </a:solidFill>
                        </a:rPr>
                        <a:t>改善</a:t>
                      </a:r>
                      <a:endParaRPr sz="1800">
                        <a:solidFill>
                          <a:srgbClr val="3F3F3F"/>
                        </a:solidFill>
                      </a:endParaRPr>
                    </a:p>
                    <a:p>
                      <a:pPr indent="0" lvl="0" marL="0" marR="0" rtl="0" algn="l">
                        <a:spcBef>
                          <a:spcPts val="0"/>
                        </a:spcBef>
                        <a:spcAft>
                          <a:spcPts val="0"/>
                        </a:spcAft>
                        <a:buNone/>
                      </a:pPr>
                      <a:r>
                        <a:rPr lang="zh-TW" sz="1800">
                          <a:solidFill>
                            <a:srgbClr val="3F3F3F"/>
                          </a:solidFill>
                        </a:rPr>
                        <a:t>成本結構</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成本控制：</a:t>
                      </a:r>
                      <a:endParaRPr sz="1800">
                        <a:solidFill>
                          <a:srgbClr val="3F3F3F"/>
                        </a:solidFill>
                      </a:endParaRPr>
                    </a:p>
                    <a:p>
                      <a:pPr indent="0" lvl="0" marL="0" marR="0" rtl="0" algn="l">
                        <a:spcBef>
                          <a:spcPts val="0"/>
                        </a:spcBef>
                        <a:spcAft>
                          <a:spcPts val="0"/>
                        </a:spcAft>
                        <a:buNone/>
                      </a:pPr>
                      <a:r>
                        <a:rPr lang="zh-TW" sz="1800">
                          <a:solidFill>
                            <a:srgbClr val="3F3F3F"/>
                          </a:solidFill>
                        </a:rPr>
                        <a:t>降低物料取得成本</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單位物料成本</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招手站牌總成本</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18,000</a:t>
                      </a:r>
                      <a:endParaRPr/>
                    </a:p>
                    <a:p>
                      <a:pPr indent="0" lvl="0" marL="0" marR="0" rtl="0" algn="l">
                        <a:spcBef>
                          <a:spcPts val="0"/>
                        </a:spcBef>
                        <a:spcAft>
                          <a:spcPts val="0"/>
                        </a:spcAft>
                        <a:buNone/>
                      </a:pPr>
                      <a:r>
                        <a:rPr lang="zh-TW" sz="1800">
                          <a:solidFill>
                            <a:srgbClr val="3F3F3F"/>
                          </a:solidFill>
                        </a:rPr>
                        <a:t>台幣</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 預算內</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無</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26750">
                <a:tc>
                  <a:txBody>
                    <a:bodyPr/>
                    <a:lstStyle/>
                    <a:p>
                      <a:pPr indent="0" lvl="0" marL="0" marR="0" rtl="0" algn="l">
                        <a:spcBef>
                          <a:spcPts val="0"/>
                        </a:spcBef>
                        <a:spcAft>
                          <a:spcPts val="0"/>
                        </a:spcAft>
                        <a:buNone/>
                      </a:pPr>
                      <a:r>
                        <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成本控制：</a:t>
                      </a:r>
                      <a:endParaRPr sz="1800">
                        <a:solidFill>
                          <a:srgbClr val="3F3F3F"/>
                        </a:solidFill>
                      </a:endParaRPr>
                    </a:p>
                    <a:p>
                      <a:pPr indent="0" lvl="0" marL="0" marR="0" rtl="0" algn="l">
                        <a:spcBef>
                          <a:spcPts val="0"/>
                        </a:spcBef>
                        <a:spcAft>
                          <a:spcPts val="0"/>
                        </a:spcAft>
                        <a:buNone/>
                      </a:pPr>
                      <a:r>
                        <a:rPr lang="zh-TW" sz="1800">
                          <a:solidFill>
                            <a:srgbClr val="3F3F3F"/>
                          </a:solidFill>
                        </a:rPr>
                        <a:t>降低配銷成本</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產品運輸成本</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產品零件到現場組裝之距離</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非定值</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總括於估計之運輸成本</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因設置地點而異</a:t>
                      </a:r>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7" name="Shape 5817"/>
        <p:cNvGrpSpPr/>
        <p:nvPr/>
      </p:nvGrpSpPr>
      <p:grpSpPr>
        <a:xfrm>
          <a:off x="0" y="0"/>
          <a:ext cx="0" cy="0"/>
          <a:chOff x="0" y="0"/>
          <a:chExt cx="0" cy="0"/>
        </a:xfrm>
      </p:grpSpPr>
      <p:sp>
        <p:nvSpPr>
          <p:cNvPr id="5818" name="Google Shape;5818;p64"/>
          <p:cNvSpPr txBox="1"/>
          <p:nvPr>
            <p:ph idx="1" type="body"/>
          </p:nvPr>
        </p:nvSpPr>
        <p:spPr>
          <a:xfrm>
            <a:off x="515938" y="462423"/>
            <a:ext cx="3441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績效分析-績效分解表</a:t>
            </a:r>
            <a:endParaRPr/>
          </a:p>
        </p:txBody>
      </p:sp>
      <p:graphicFrame>
        <p:nvGraphicFramePr>
          <p:cNvPr id="5819" name="Google Shape;5819;p64"/>
          <p:cNvGraphicFramePr/>
          <p:nvPr/>
        </p:nvGraphicFramePr>
        <p:xfrm>
          <a:off x="515938" y="1250170"/>
          <a:ext cx="3000000" cy="3000000"/>
        </p:xfrm>
        <a:graphic>
          <a:graphicData uri="http://schemas.openxmlformats.org/drawingml/2006/table">
            <a:tbl>
              <a:tblPr bandRow="1" firstRow="1">
                <a:noFill/>
                <a:tableStyleId>{10C450A3-F62A-489B-82D9-7C1ABDF4F425}</a:tableStyleId>
              </a:tblPr>
              <a:tblGrid>
                <a:gridCol w="2820525"/>
                <a:gridCol w="2522800"/>
                <a:gridCol w="3444525"/>
                <a:gridCol w="985425"/>
                <a:gridCol w="1296150"/>
              </a:tblGrid>
              <a:tr h="432000">
                <a:tc>
                  <a:txBody>
                    <a:bodyPr/>
                    <a:lstStyle/>
                    <a:p>
                      <a:pPr indent="0" lvl="0" marL="0" marR="0" rtl="0" algn="ctr">
                        <a:spcBef>
                          <a:spcPts val="0"/>
                        </a:spcBef>
                        <a:spcAft>
                          <a:spcPts val="0"/>
                        </a:spcAft>
                        <a:buNone/>
                      </a:pPr>
                      <a:r>
                        <a:rPr lang="zh-TW" sz="1800"/>
                        <a:t>供應鏈策略</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Level 1</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Level 2</a:t>
                      </a:r>
                      <a:endParaRPr sz="18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現值</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c>
                  <a:txBody>
                    <a:bodyPr/>
                    <a:lstStyle/>
                    <a:p>
                      <a:pPr indent="0" lvl="0" marL="0" marR="0" rtl="0" algn="ctr">
                        <a:spcBef>
                          <a:spcPts val="0"/>
                        </a:spcBef>
                        <a:spcAft>
                          <a:spcPts val="0"/>
                        </a:spcAft>
                        <a:buNone/>
                      </a:pPr>
                      <a:r>
                        <a:rPr lang="zh-TW" sz="1800"/>
                        <a:t>目標值</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DA6DB"/>
                    </a:solidFill>
                  </a:tcPr>
                </a:tc>
              </a:tr>
              <a:tr h="1226750">
                <a:tc>
                  <a:txBody>
                    <a:bodyPr/>
                    <a:lstStyle/>
                    <a:p>
                      <a:pPr indent="0" lvl="0" marL="0" marR="0" rtl="0" algn="l">
                        <a:spcBef>
                          <a:spcPts val="0"/>
                        </a:spcBef>
                        <a:spcAft>
                          <a:spcPts val="0"/>
                        </a:spcAft>
                        <a:buNone/>
                      </a:pPr>
                      <a:r>
                        <a:rPr lang="zh-TW" sz="1800">
                          <a:solidFill>
                            <a:srgbClr val="3F3F3F"/>
                          </a:solidFill>
                        </a:rPr>
                        <a:t>供應鏈交貨可靠度：</a:t>
                      </a:r>
                      <a:endParaRPr sz="1800">
                        <a:solidFill>
                          <a:srgbClr val="3F3F3F"/>
                        </a:solidFill>
                      </a:endParaRPr>
                    </a:p>
                    <a:p>
                      <a:pPr indent="0" lvl="0" marL="0" marR="0" rtl="0" algn="l">
                        <a:spcBef>
                          <a:spcPts val="0"/>
                        </a:spcBef>
                        <a:spcAft>
                          <a:spcPts val="0"/>
                        </a:spcAft>
                        <a:buNone/>
                      </a:pPr>
                      <a:r>
                        <a:rPr lang="zh-TW" sz="1800">
                          <a:solidFill>
                            <a:srgbClr val="3F3F3F"/>
                          </a:solidFill>
                        </a:rPr>
                        <a:t>招手站牌生產品質管理</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產品不良率</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C00000"/>
                          </a:solidFill>
                        </a:rPr>
                        <a:t>招手站牌頂板歪斜</a:t>
                      </a:r>
                      <a:endParaRPr sz="1800">
                        <a:solidFill>
                          <a:srgbClr val="C00000"/>
                        </a:solidFill>
                      </a:endParaRPr>
                    </a:p>
                    <a:p>
                      <a:pPr indent="0" lvl="0" marL="0" marR="0" rtl="0" algn="l">
                        <a:spcBef>
                          <a:spcPts val="0"/>
                        </a:spcBef>
                        <a:spcAft>
                          <a:spcPts val="0"/>
                        </a:spcAft>
                        <a:buNone/>
                      </a:pPr>
                      <a:r>
                        <a:t/>
                      </a:r>
                      <a:endParaRPr sz="1800">
                        <a:solidFill>
                          <a:srgbClr val="C00000"/>
                        </a:solidFill>
                      </a:endParaRPr>
                    </a:p>
                    <a:p>
                      <a:pPr indent="0" lvl="0" marL="0" marR="0" rtl="0" algn="l">
                        <a:spcBef>
                          <a:spcPts val="0"/>
                        </a:spcBef>
                        <a:spcAft>
                          <a:spcPts val="0"/>
                        </a:spcAft>
                        <a:buNone/>
                      </a:pPr>
                      <a:r>
                        <a:rPr lang="zh-TW" sz="1800">
                          <a:solidFill>
                            <a:srgbClr val="C00000"/>
                          </a:solidFill>
                        </a:rPr>
                        <a:t>路線圖或站名印錯</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&gt;5%</a:t>
                      </a:r>
                      <a:endParaRPr/>
                    </a:p>
                    <a:p>
                      <a:pPr indent="0" lvl="0" marL="0" marR="0" rtl="0" algn="l">
                        <a:spcBef>
                          <a:spcPts val="0"/>
                        </a:spcBef>
                        <a:spcAft>
                          <a:spcPts val="0"/>
                        </a:spcAft>
                        <a:buNone/>
                      </a:pPr>
                      <a:r>
                        <a:t/>
                      </a:r>
                      <a:endParaRPr sz="1800">
                        <a:solidFill>
                          <a:srgbClr val="3F3F3F"/>
                        </a:solidFill>
                      </a:endParaRPr>
                    </a:p>
                    <a:p>
                      <a:pPr indent="0" lvl="0" marL="0" marR="0" rtl="0" algn="l">
                        <a:spcBef>
                          <a:spcPts val="0"/>
                        </a:spcBef>
                        <a:spcAft>
                          <a:spcPts val="0"/>
                        </a:spcAft>
                        <a:buNone/>
                      </a:pPr>
                      <a:r>
                        <a:rPr lang="zh-TW" sz="1800">
                          <a:solidFill>
                            <a:srgbClr val="3F3F3F"/>
                          </a:solidFill>
                        </a:rPr>
                        <a:t>&gt;3%</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&lt;= 2%</a:t>
                      </a:r>
                      <a:endParaRPr/>
                    </a:p>
                    <a:p>
                      <a:pPr indent="0" lvl="0" marL="0" marR="0" rtl="0" algn="l">
                        <a:spcBef>
                          <a:spcPts val="0"/>
                        </a:spcBef>
                        <a:spcAft>
                          <a:spcPts val="0"/>
                        </a:spcAft>
                        <a:buNone/>
                      </a:pPr>
                      <a:r>
                        <a:t/>
                      </a:r>
                      <a:endParaRPr sz="1800">
                        <a:solidFill>
                          <a:srgbClr val="3F3F3F"/>
                        </a:solidFill>
                      </a:endParaRPr>
                    </a:p>
                    <a:p>
                      <a:pPr indent="0" lvl="0" marL="0" marR="0" rtl="0" algn="l">
                        <a:spcBef>
                          <a:spcPts val="0"/>
                        </a:spcBef>
                        <a:spcAft>
                          <a:spcPts val="0"/>
                        </a:spcAft>
                        <a:buNone/>
                      </a:pPr>
                      <a:r>
                        <a:rPr lang="zh-TW" sz="1800">
                          <a:solidFill>
                            <a:srgbClr val="3F3F3F"/>
                          </a:solidFill>
                        </a:rPr>
                        <a:t>&lt;= 2%</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2875">
                <a:tc>
                  <a:txBody>
                    <a:bodyPr/>
                    <a:lstStyle/>
                    <a:p>
                      <a:pPr indent="0" lvl="0" marL="0" marR="0" rtl="0" algn="l">
                        <a:spcBef>
                          <a:spcPts val="0"/>
                        </a:spcBef>
                        <a:spcAft>
                          <a:spcPts val="0"/>
                        </a:spcAft>
                        <a:buNone/>
                      </a:pPr>
                      <a:r>
                        <a:rPr lang="zh-TW" sz="1800">
                          <a:solidFill>
                            <a:srgbClr val="3F3F3F"/>
                          </a:solidFill>
                        </a:rPr>
                        <a:t>供應鏈產品服務回應能力：</a:t>
                      </a:r>
                      <a:endParaRPr sz="1800">
                        <a:solidFill>
                          <a:srgbClr val="3F3F3F"/>
                        </a:solidFill>
                      </a:endParaRPr>
                    </a:p>
                    <a:p>
                      <a:pPr indent="0" lvl="0" marL="0" marR="0" rtl="0" algn="l">
                        <a:spcBef>
                          <a:spcPts val="0"/>
                        </a:spcBef>
                        <a:spcAft>
                          <a:spcPts val="0"/>
                        </a:spcAft>
                        <a:buNone/>
                      </a:pPr>
                      <a:r>
                        <a:rPr lang="zh-TW" sz="1800">
                          <a:solidFill>
                            <a:srgbClr val="3F3F3F"/>
                          </a:solidFill>
                        </a:rPr>
                        <a:t>維修效率</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回覆維修通報之</a:t>
                      </a:r>
                      <a:endParaRPr sz="1800">
                        <a:solidFill>
                          <a:srgbClr val="3F3F3F"/>
                        </a:solidFill>
                      </a:endParaRPr>
                    </a:p>
                    <a:p>
                      <a:pPr indent="0" lvl="0" marL="0" marR="0" rtl="0" algn="l">
                        <a:spcBef>
                          <a:spcPts val="0"/>
                        </a:spcBef>
                        <a:spcAft>
                          <a:spcPts val="0"/>
                        </a:spcAft>
                        <a:buNone/>
                      </a:pPr>
                      <a:r>
                        <a:rPr lang="zh-TW" sz="1800">
                          <a:solidFill>
                            <a:srgbClr val="3F3F3F"/>
                          </a:solidFill>
                        </a:rPr>
                        <a:t>反應時間</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C00000"/>
                          </a:solidFill>
                        </a:rPr>
                        <a:t>站牌故障維修或移位重製</a:t>
                      </a:r>
                      <a:endParaRPr sz="1800">
                        <a:solidFill>
                          <a:srgbClr val="C00000"/>
                        </a:solidFill>
                      </a:endParaRPr>
                    </a:p>
                    <a:p>
                      <a:pPr indent="0" lvl="0" marL="0" marR="0" rtl="0" algn="l">
                        <a:spcBef>
                          <a:spcPts val="0"/>
                        </a:spcBef>
                        <a:spcAft>
                          <a:spcPts val="0"/>
                        </a:spcAft>
                        <a:buNone/>
                      </a:pPr>
                      <a:r>
                        <a:t/>
                      </a:r>
                      <a:endParaRPr sz="1800">
                        <a:solidFill>
                          <a:srgbClr val="C00000"/>
                        </a:solidFill>
                      </a:endParaRPr>
                    </a:p>
                    <a:p>
                      <a:pPr indent="0" lvl="0" marL="0" marR="0" rtl="0" algn="l">
                        <a:spcBef>
                          <a:spcPts val="0"/>
                        </a:spcBef>
                        <a:spcAft>
                          <a:spcPts val="0"/>
                        </a:spcAft>
                        <a:buNone/>
                      </a:pPr>
                      <a:r>
                        <a:rPr lang="zh-TW" sz="1800">
                          <a:solidFill>
                            <a:srgbClr val="C00000"/>
                          </a:solidFill>
                        </a:rPr>
                        <a:t>路線更新或滾筒更換</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七天</a:t>
                      </a:r>
                      <a:endParaRPr sz="1800">
                        <a:solidFill>
                          <a:srgbClr val="3F3F3F"/>
                        </a:solidFill>
                      </a:endParaRPr>
                    </a:p>
                    <a:p>
                      <a:pPr indent="0" lvl="0" marL="0" marR="0" rtl="0" algn="l">
                        <a:spcBef>
                          <a:spcPts val="0"/>
                        </a:spcBef>
                        <a:spcAft>
                          <a:spcPts val="0"/>
                        </a:spcAft>
                        <a:buNone/>
                      </a:pPr>
                      <a:r>
                        <a:t/>
                      </a:r>
                      <a:endParaRPr sz="1800">
                        <a:solidFill>
                          <a:srgbClr val="3F3F3F"/>
                        </a:solidFill>
                      </a:endParaRPr>
                    </a:p>
                    <a:p>
                      <a:pPr indent="0" lvl="0" marL="0" marR="0" rtl="0" algn="l">
                        <a:spcBef>
                          <a:spcPts val="0"/>
                        </a:spcBef>
                        <a:spcAft>
                          <a:spcPts val="0"/>
                        </a:spcAft>
                        <a:buNone/>
                      </a:pPr>
                      <a:r>
                        <a:rPr lang="zh-TW" sz="1800">
                          <a:solidFill>
                            <a:srgbClr val="3F3F3F"/>
                          </a:solidFill>
                        </a:rPr>
                        <a:t>一天</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12 小時內</a:t>
                      </a:r>
                      <a:endParaRPr sz="1800">
                        <a:solidFill>
                          <a:srgbClr val="3F3F3F"/>
                        </a:solidFill>
                      </a:endParaRPr>
                    </a:p>
                    <a:p>
                      <a:pPr indent="0" lvl="0" marL="0" marR="0" rtl="0" algn="l">
                        <a:spcBef>
                          <a:spcPts val="0"/>
                        </a:spcBef>
                        <a:spcAft>
                          <a:spcPts val="0"/>
                        </a:spcAft>
                        <a:buNone/>
                      </a:pPr>
                      <a:r>
                        <a:t/>
                      </a:r>
                      <a:endParaRPr sz="1800">
                        <a:solidFill>
                          <a:srgbClr val="3F3F3F"/>
                        </a:solidFill>
                      </a:endParaRPr>
                    </a:p>
                    <a:p>
                      <a:pPr indent="0" lvl="0" marL="0" marR="0" rtl="0" algn="l">
                        <a:lnSpc>
                          <a:spcPct val="100000"/>
                        </a:lnSpc>
                        <a:spcBef>
                          <a:spcPts val="0"/>
                        </a:spcBef>
                        <a:spcAft>
                          <a:spcPts val="0"/>
                        </a:spcAft>
                        <a:buClr>
                          <a:srgbClr val="3F3F3F"/>
                        </a:buClr>
                        <a:buSzPts val="1800"/>
                        <a:buFont typeface="Arial"/>
                        <a:buNone/>
                      </a:pPr>
                      <a:r>
                        <a:rPr lang="zh-TW" sz="1800">
                          <a:solidFill>
                            <a:srgbClr val="3F3F3F"/>
                          </a:solidFill>
                        </a:rPr>
                        <a:t>6 小時內</a:t>
                      </a:r>
                      <a:endParaRPr/>
                    </a:p>
                    <a:p>
                      <a:pPr indent="0" lvl="0" marL="0" marR="0" rtl="0" algn="l">
                        <a:spcBef>
                          <a:spcPts val="0"/>
                        </a:spcBef>
                        <a:spcAft>
                          <a:spcPts val="0"/>
                        </a:spcAft>
                        <a:buNone/>
                      </a:pPr>
                      <a:r>
                        <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26750">
                <a:tc>
                  <a:txBody>
                    <a:bodyPr/>
                    <a:lstStyle/>
                    <a:p>
                      <a:pPr indent="0" lvl="0" marL="0" marR="0" rtl="0" algn="l">
                        <a:spcBef>
                          <a:spcPts val="0"/>
                        </a:spcBef>
                        <a:spcAft>
                          <a:spcPts val="0"/>
                        </a:spcAft>
                        <a:buNone/>
                      </a:pPr>
                      <a:r>
                        <a:rPr lang="zh-TW" sz="1800">
                          <a:solidFill>
                            <a:srgbClr val="3F3F3F"/>
                          </a:solidFill>
                        </a:rPr>
                        <a:t>成本控制：</a:t>
                      </a:r>
                      <a:endParaRPr sz="1800">
                        <a:solidFill>
                          <a:srgbClr val="3F3F3F"/>
                        </a:solidFill>
                      </a:endParaRPr>
                    </a:p>
                    <a:p>
                      <a:pPr indent="0" lvl="0" marL="0" marR="0" rtl="0" algn="l">
                        <a:spcBef>
                          <a:spcPts val="0"/>
                        </a:spcBef>
                        <a:spcAft>
                          <a:spcPts val="0"/>
                        </a:spcAft>
                        <a:buNone/>
                      </a:pPr>
                      <a:r>
                        <a:rPr lang="zh-TW" sz="1800">
                          <a:solidFill>
                            <a:srgbClr val="3F3F3F"/>
                          </a:solidFill>
                        </a:rPr>
                        <a:t>降低物料取得成本</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單位物料成本</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C00000"/>
                          </a:solidFill>
                        </a:rPr>
                        <a:t>組成物料總成本</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18,000</a:t>
                      </a:r>
                      <a:endParaRPr/>
                    </a:p>
                    <a:p>
                      <a:pPr indent="0" lvl="0" marL="0" marR="0" rtl="0" algn="l">
                        <a:spcBef>
                          <a:spcPts val="0"/>
                        </a:spcBef>
                        <a:spcAft>
                          <a:spcPts val="0"/>
                        </a:spcAft>
                        <a:buNone/>
                      </a:pPr>
                      <a:r>
                        <a:rPr lang="zh-TW" sz="1800">
                          <a:solidFill>
                            <a:srgbClr val="3F3F3F"/>
                          </a:solidFill>
                        </a:rPr>
                        <a:t>台幣</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zh-TW" sz="1800">
                          <a:solidFill>
                            <a:srgbClr val="3F3F3F"/>
                          </a:solidFill>
                        </a:rPr>
                        <a:t>$$ 預算內</a:t>
                      </a:r>
                      <a:endParaRPr/>
                    </a:p>
                  </a:txBody>
                  <a:tcPr marT="45725" marB="45725" marR="91450" marL="91450">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26750">
                <a:tc>
                  <a:txBody>
                    <a:bodyPr/>
                    <a:lstStyle/>
                    <a:p>
                      <a:pPr indent="0" lvl="0" marL="0" marR="0" rtl="0" algn="l">
                        <a:spcBef>
                          <a:spcPts val="0"/>
                        </a:spcBef>
                        <a:spcAft>
                          <a:spcPts val="0"/>
                        </a:spcAft>
                        <a:buNone/>
                      </a:pPr>
                      <a:r>
                        <a:rPr lang="zh-TW" sz="1800">
                          <a:solidFill>
                            <a:srgbClr val="3F3F3F"/>
                          </a:solidFill>
                        </a:rPr>
                        <a:t>成本控制：</a:t>
                      </a:r>
                      <a:endParaRPr sz="1800">
                        <a:solidFill>
                          <a:srgbClr val="3F3F3F"/>
                        </a:solidFill>
                      </a:endParaRPr>
                    </a:p>
                    <a:p>
                      <a:pPr indent="0" lvl="0" marL="0" marR="0" rtl="0" algn="l">
                        <a:spcBef>
                          <a:spcPts val="0"/>
                        </a:spcBef>
                        <a:spcAft>
                          <a:spcPts val="0"/>
                        </a:spcAft>
                        <a:buNone/>
                      </a:pPr>
                      <a:r>
                        <a:rPr lang="zh-TW" sz="1800">
                          <a:solidFill>
                            <a:srgbClr val="3F3F3F"/>
                          </a:solidFill>
                        </a:rPr>
                        <a:t>降低配銷成本</a:t>
                      </a:r>
                      <a:endParaRPr sz="1800">
                        <a:solidFill>
                          <a:srgbClr val="3F3F3F"/>
                        </a:solidFill>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產品運輸成本</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C00000"/>
                          </a:solidFill>
                        </a:rPr>
                        <a:t>產品零件到現場組裝之距離</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非定值</a:t>
                      </a:r>
                      <a:endParaRPr/>
                    </a:p>
                  </a:txBody>
                  <a:tcPr marT="45725" marB="45725" marR="91450" marL="91450">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rPr lang="zh-TW" sz="1800">
                          <a:solidFill>
                            <a:srgbClr val="3F3F3F"/>
                          </a:solidFill>
                        </a:rPr>
                        <a:t>總括於估計之運輸成本</a:t>
                      </a:r>
                      <a:endParaRPr/>
                    </a:p>
                  </a:txBody>
                  <a:tcPr marT="45725" marB="45725" marR="91450" marL="91450">
                    <a:lnT cap="flat" cmpd="sng" w="9525">
                      <a:solidFill>
                        <a:srgbClr val="000000">
                          <a:alpha val="0"/>
                        </a:srgbClr>
                      </a:solidFill>
                      <a:prstDash val="solid"/>
                      <a:round/>
                      <a:headEnd len="sm" w="sm" type="none"/>
                      <a:tailEnd len="sm" w="sm" type="none"/>
                    </a:lnT>
                  </a:tcPr>
                </a:tc>
              </a:tr>
            </a:tbl>
          </a:graphicData>
        </a:graphic>
      </p:graphicFrame>
      <p:cxnSp>
        <p:nvCxnSpPr>
          <p:cNvPr id="5820" name="Google Shape;5820;p64"/>
          <p:cNvCxnSpPr/>
          <p:nvPr/>
        </p:nvCxnSpPr>
        <p:spPr>
          <a:xfrm>
            <a:off x="5860473" y="2252749"/>
            <a:ext cx="5744100" cy="0"/>
          </a:xfrm>
          <a:prstGeom prst="straightConnector1">
            <a:avLst/>
          </a:prstGeom>
          <a:noFill/>
          <a:ln cap="flat" cmpd="sng" w="9525">
            <a:solidFill>
              <a:schemeClr val="accent1"/>
            </a:solidFill>
            <a:prstDash val="solid"/>
            <a:miter lim="800000"/>
            <a:headEnd len="sm" w="sm" type="none"/>
            <a:tailEnd len="sm" w="sm" type="none"/>
          </a:ln>
        </p:spPr>
      </p:cxnSp>
      <p:cxnSp>
        <p:nvCxnSpPr>
          <p:cNvPr id="5821" name="Google Shape;5821;p64"/>
          <p:cNvCxnSpPr/>
          <p:nvPr/>
        </p:nvCxnSpPr>
        <p:spPr>
          <a:xfrm>
            <a:off x="5841265" y="3429000"/>
            <a:ext cx="57441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6" name="Shape 5826"/>
        <p:cNvGrpSpPr/>
        <p:nvPr/>
      </p:nvGrpSpPr>
      <p:grpSpPr>
        <a:xfrm>
          <a:off x="0" y="0"/>
          <a:ext cx="0" cy="0"/>
          <a:chOff x="0" y="0"/>
          <a:chExt cx="0" cy="0"/>
        </a:xfrm>
      </p:grpSpPr>
      <p:sp>
        <p:nvSpPr>
          <p:cNvPr id="5827" name="Google Shape;5827;p65"/>
          <p:cNvSpPr txBox="1"/>
          <p:nvPr>
            <p:ph idx="1" type="body"/>
          </p:nvPr>
        </p:nvSpPr>
        <p:spPr>
          <a:xfrm>
            <a:off x="515938" y="462423"/>
            <a:ext cx="6405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績效分析-以SCOR為基的CRT分析(1/2)</a:t>
            </a:r>
            <a:endParaRPr/>
          </a:p>
        </p:txBody>
      </p:sp>
      <p:sp>
        <p:nvSpPr>
          <p:cNvPr id="5828" name="Google Shape;5828;p65"/>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29" name="Google Shape;5829;p65"/>
          <p:cNvCxnSpPr/>
          <p:nvPr/>
        </p:nvCxnSpPr>
        <p:spPr>
          <a:xfrm>
            <a:off x="2139518" y="1281220"/>
            <a:ext cx="0" cy="5576700"/>
          </a:xfrm>
          <a:prstGeom prst="straightConnector1">
            <a:avLst/>
          </a:prstGeom>
          <a:noFill/>
          <a:ln cap="flat" cmpd="sng" w="19050">
            <a:solidFill>
              <a:schemeClr val="accent1"/>
            </a:solidFill>
            <a:prstDash val="dash"/>
            <a:miter lim="800000"/>
            <a:headEnd len="sm" w="sm" type="none"/>
            <a:tailEnd len="sm" w="sm" type="none"/>
          </a:ln>
        </p:spPr>
      </p:cxnSp>
      <p:cxnSp>
        <p:nvCxnSpPr>
          <p:cNvPr id="5830" name="Google Shape;5830;p65"/>
          <p:cNvCxnSpPr/>
          <p:nvPr/>
        </p:nvCxnSpPr>
        <p:spPr>
          <a:xfrm flipH="1" rot="10800000">
            <a:off x="0" y="2512302"/>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5831" name="Google Shape;5831;p65"/>
          <p:cNvCxnSpPr/>
          <p:nvPr/>
        </p:nvCxnSpPr>
        <p:spPr>
          <a:xfrm flipH="1" rot="10800000">
            <a:off x="0" y="4034019"/>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5832" name="Google Shape;5832;p65"/>
          <p:cNvCxnSpPr/>
          <p:nvPr/>
        </p:nvCxnSpPr>
        <p:spPr>
          <a:xfrm flipH="1" rot="10800000">
            <a:off x="0" y="5374948"/>
            <a:ext cx="12192000" cy="71100"/>
          </a:xfrm>
          <a:prstGeom prst="straightConnector1">
            <a:avLst/>
          </a:prstGeom>
          <a:noFill/>
          <a:ln cap="flat" cmpd="sng" w="19050">
            <a:solidFill>
              <a:schemeClr val="accent1"/>
            </a:solidFill>
            <a:prstDash val="dash"/>
            <a:miter lim="800000"/>
            <a:headEnd len="sm" w="sm" type="none"/>
            <a:tailEnd len="sm" w="sm" type="none"/>
          </a:ln>
        </p:spPr>
      </p:cxnSp>
      <p:sp>
        <p:nvSpPr>
          <p:cNvPr id="5833" name="Google Shape;5833;p65"/>
          <p:cNvSpPr/>
          <p:nvPr/>
        </p:nvSpPr>
        <p:spPr>
          <a:xfrm>
            <a:off x="185399" y="1616930"/>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欲改善的問題</a:t>
            </a:r>
            <a:endParaRPr/>
          </a:p>
        </p:txBody>
      </p:sp>
      <p:sp>
        <p:nvSpPr>
          <p:cNvPr id="5834" name="Google Shape;5834;p65"/>
          <p:cNvSpPr/>
          <p:nvPr/>
        </p:nvSpPr>
        <p:spPr>
          <a:xfrm>
            <a:off x="267003" y="3001042"/>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L1績效表現</a:t>
            </a:r>
            <a:endParaRPr/>
          </a:p>
        </p:txBody>
      </p:sp>
      <p:sp>
        <p:nvSpPr>
          <p:cNvPr id="5835" name="Google Shape;5835;p65"/>
          <p:cNvSpPr/>
          <p:nvPr/>
        </p:nvSpPr>
        <p:spPr>
          <a:xfrm>
            <a:off x="267003" y="4415830"/>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L2/3績效表現</a:t>
            </a:r>
            <a:endParaRPr/>
          </a:p>
        </p:txBody>
      </p:sp>
      <p:sp>
        <p:nvSpPr>
          <p:cNvPr id="5836" name="Google Shape;5836;p65"/>
          <p:cNvSpPr/>
          <p:nvPr/>
        </p:nvSpPr>
        <p:spPr>
          <a:xfrm>
            <a:off x="267003" y="5841125"/>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根本問題</a:t>
            </a:r>
            <a:endParaRPr/>
          </a:p>
        </p:txBody>
      </p:sp>
      <p:sp>
        <p:nvSpPr>
          <p:cNvPr id="5837" name="Google Shape;5837;p65"/>
          <p:cNvSpPr/>
          <p:nvPr/>
        </p:nvSpPr>
        <p:spPr>
          <a:xfrm>
            <a:off x="4441534" y="4435778"/>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產品尺寸異常</a:t>
            </a:r>
            <a:endParaRPr b="1" sz="1700">
              <a:solidFill>
                <a:schemeClr val="lt1"/>
              </a:solidFill>
              <a:latin typeface="Microsoft JhengHei"/>
              <a:ea typeface="Microsoft JhengHei"/>
              <a:cs typeface="Microsoft JhengHei"/>
              <a:sym typeface="Microsoft JhengHei"/>
            </a:endParaRPr>
          </a:p>
        </p:txBody>
      </p:sp>
      <p:sp>
        <p:nvSpPr>
          <p:cNvPr id="5838" name="Google Shape;5838;p65"/>
          <p:cNvSpPr/>
          <p:nvPr/>
        </p:nvSpPr>
        <p:spPr>
          <a:xfrm>
            <a:off x="7145492" y="2956634"/>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與驗收規格不符</a:t>
            </a:r>
            <a:endParaRPr/>
          </a:p>
        </p:txBody>
      </p:sp>
      <p:sp>
        <p:nvSpPr>
          <p:cNvPr id="5839" name="Google Shape;5839;p65"/>
          <p:cNvSpPr/>
          <p:nvPr/>
        </p:nvSpPr>
        <p:spPr>
          <a:xfrm>
            <a:off x="7145491" y="4392427"/>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路線印製錯誤</a:t>
            </a:r>
            <a:endParaRPr/>
          </a:p>
        </p:txBody>
      </p:sp>
      <p:sp>
        <p:nvSpPr>
          <p:cNvPr id="5840" name="Google Shape;5840;p65"/>
          <p:cNvSpPr/>
          <p:nvPr/>
        </p:nvSpPr>
        <p:spPr>
          <a:xfrm>
            <a:off x="3676902" y="5810830"/>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未至製造商抽驗</a:t>
            </a:r>
            <a:endParaRPr/>
          </a:p>
        </p:txBody>
      </p:sp>
      <p:sp>
        <p:nvSpPr>
          <p:cNvPr id="5841" name="Google Shape;5841;p65"/>
          <p:cNvSpPr/>
          <p:nvPr/>
        </p:nvSpPr>
        <p:spPr>
          <a:xfrm>
            <a:off x="6024871" y="578827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站牌規格製造前中後階段未檢核</a:t>
            </a:r>
            <a:endParaRPr/>
          </a:p>
        </p:txBody>
      </p:sp>
      <p:sp>
        <p:nvSpPr>
          <p:cNvPr id="5842" name="Google Shape;5842;p65"/>
          <p:cNvSpPr/>
          <p:nvPr/>
        </p:nvSpPr>
        <p:spPr>
          <a:xfrm rot="-2770832">
            <a:off x="5480437" y="2309356"/>
            <a:ext cx="566301" cy="58221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3" name="Google Shape;5843;p65"/>
          <p:cNvSpPr/>
          <p:nvPr/>
        </p:nvSpPr>
        <p:spPr>
          <a:xfrm rot="-7878351">
            <a:off x="7523188" y="2320127"/>
            <a:ext cx="566296" cy="58224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4" name="Google Shape;5844;p65"/>
          <p:cNvSpPr/>
          <p:nvPr/>
        </p:nvSpPr>
        <p:spPr>
          <a:xfrm rot="-5400000">
            <a:off x="7704813"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5" name="Google Shape;5845;p65"/>
          <p:cNvSpPr/>
          <p:nvPr/>
        </p:nvSpPr>
        <p:spPr>
          <a:xfrm rot="-5400000">
            <a:off x="5074320"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6" name="Google Shape;5846;p65"/>
          <p:cNvSpPr/>
          <p:nvPr/>
        </p:nvSpPr>
        <p:spPr>
          <a:xfrm rot="-3935623">
            <a:off x="4423737" y="5154791"/>
            <a:ext cx="566306" cy="5824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7" name="Google Shape;5847;p65"/>
          <p:cNvSpPr/>
          <p:nvPr/>
        </p:nvSpPr>
        <p:spPr>
          <a:xfrm rot="-7547716">
            <a:off x="5900738" y="5135998"/>
            <a:ext cx="566260" cy="582406"/>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8" name="Google Shape;5848;p65"/>
          <p:cNvSpPr/>
          <p:nvPr/>
        </p:nvSpPr>
        <p:spPr>
          <a:xfrm rot="-4270870">
            <a:off x="7131819" y="5103091"/>
            <a:ext cx="566377" cy="5822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9" name="Google Shape;5849;p65"/>
          <p:cNvSpPr/>
          <p:nvPr/>
        </p:nvSpPr>
        <p:spPr>
          <a:xfrm>
            <a:off x="8244483" y="576885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路線資料印製前需再確認</a:t>
            </a:r>
            <a:endParaRPr/>
          </a:p>
        </p:txBody>
      </p:sp>
      <p:sp>
        <p:nvSpPr>
          <p:cNvPr id="5850" name="Google Shape;5850;p65"/>
          <p:cNvSpPr/>
          <p:nvPr/>
        </p:nvSpPr>
        <p:spPr>
          <a:xfrm>
            <a:off x="5839953" y="151928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交貨不良率高</a:t>
            </a:r>
            <a:endParaRPr/>
          </a:p>
        </p:txBody>
      </p:sp>
      <p:sp>
        <p:nvSpPr>
          <p:cNvPr id="5851" name="Google Shape;5851;p65"/>
          <p:cNvSpPr/>
          <p:nvPr/>
        </p:nvSpPr>
        <p:spPr>
          <a:xfrm>
            <a:off x="4576875" y="292421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生產品質不佳</a:t>
            </a:r>
            <a:endParaRPr/>
          </a:p>
        </p:txBody>
      </p:sp>
      <p:sp>
        <p:nvSpPr>
          <p:cNvPr id="5852" name="Google Shape;5852;p65"/>
          <p:cNvSpPr/>
          <p:nvPr/>
        </p:nvSpPr>
        <p:spPr>
          <a:xfrm rot="-7547716">
            <a:off x="8647747" y="5083859"/>
            <a:ext cx="566260" cy="582406"/>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53" name="Google Shape;5853;p65"/>
          <p:cNvSpPr/>
          <p:nvPr/>
        </p:nvSpPr>
        <p:spPr>
          <a:xfrm>
            <a:off x="8668823" y="4788694"/>
            <a:ext cx="361800" cy="2718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54" name="Google Shape;5854;p65"/>
          <p:cNvSpPr/>
          <p:nvPr/>
        </p:nvSpPr>
        <p:spPr>
          <a:xfrm>
            <a:off x="6002249" y="4797557"/>
            <a:ext cx="361800" cy="2718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55" name="Google Shape;5855;p65"/>
          <p:cNvSpPr txBox="1"/>
          <p:nvPr/>
        </p:nvSpPr>
        <p:spPr>
          <a:xfrm>
            <a:off x="5969547" y="4797557"/>
            <a:ext cx="4701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&gt;5%</a:t>
            </a:r>
            <a:endParaRPr b="1" sz="1100">
              <a:solidFill>
                <a:srgbClr val="FFFF00"/>
              </a:solidFill>
              <a:latin typeface="Arial"/>
              <a:ea typeface="Arial"/>
              <a:cs typeface="Arial"/>
              <a:sym typeface="Arial"/>
            </a:endParaRPr>
          </a:p>
        </p:txBody>
      </p:sp>
      <p:sp>
        <p:nvSpPr>
          <p:cNvPr id="5856" name="Google Shape;5856;p65"/>
          <p:cNvSpPr txBox="1"/>
          <p:nvPr/>
        </p:nvSpPr>
        <p:spPr>
          <a:xfrm>
            <a:off x="8628387" y="4782644"/>
            <a:ext cx="4701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&gt;3%</a:t>
            </a:r>
            <a:endParaRPr b="1" sz="1100">
              <a:solidFill>
                <a:srgbClr val="FFFF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0" name="Shape 5860"/>
        <p:cNvGrpSpPr/>
        <p:nvPr/>
      </p:nvGrpSpPr>
      <p:grpSpPr>
        <a:xfrm>
          <a:off x="0" y="0"/>
          <a:ext cx="0" cy="0"/>
          <a:chOff x="0" y="0"/>
          <a:chExt cx="0" cy="0"/>
        </a:xfrm>
      </p:grpSpPr>
      <p:sp>
        <p:nvSpPr>
          <p:cNvPr id="5861" name="Google Shape;5861;p66"/>
          <p:cNvSpPr txBox="1"/>
          <p:nvPr>
            <p:ph idx="1" type="body"/>
          </p:nvPr>
        </p:nvSpPr>
        <p:spPr>
          <a:xfrm>
            <a:off x="515938" y="462423"/>
            <a:ext cx="71064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 CRT分析(1/2) Thread Diagram</a:t>
            </a:r>
            <a:endParaRPr/>
          </a:p>
        </p:txBody>
      </p:sp>
      <p:sp>
        <p:nvSpPr>
          <p:cNvPr id="5862" name="Google Shape;5862;p66"/>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63" name="Google Shape;5863;p66"/>
          <p:cNvCxnSpPr/>
          <p:nvPr/>
        </p:nvCxnSpPr>
        <p:spPr>
          <a:xfrm>
            <a:off x="3498111" y="1265274"/>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5864" name="Google Shape;5864;p66"/>
          <p:cNvCxnSpPr/>
          <p:nvPr/>
        </p:nvCxnSpPr>
        <p:spPr>
          <a:xfrm>
            <a:off x="6712690" y="1281221"/>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5865" name="Google Shape;5865;p66"/>
          <p:cNvCxnSpPr/>
          <p:nvPr/>
        </p:nvCxnSpPr>
        <p:spPr>
          <a:xfrm>
            <a:off x="9399183" y="1281221"/>
            <a:ext cx="0" cy="5241900"/>
          </a:xfrm>
          <a:prstGeom prst="straightConnector1">
            <a:avLst/>
          </a:prstGeom>
          <a:noFill/>
          <a:ln cap="flat" cmpd="sng" w="9525">
            <a:solidFill>
              <a:schemeClr val="accent1"/>
            </a:solidFill>
            <a:prstDash val="solid"/>
            <a:miter lim="800000"/>
            <a:headEnd len="sm" w="sm" type="none"/>
            <a:tailEnd len="sm" w="sm" type="none"/>
          </a:ln>
        </p:spPr>
      </p:cxnSp>
      <p:sp>
        <p:nvSpPr>
          <p:cNvPr id="5866" name="Google Shape;5866;p66"/>
          <p:cNvSpPr/>
          <p:nvPr/>
        </p:nvSpPr>
        <p:spPr>
          <a:xfrm>
            <a:off x="1446028" y="5677786"/>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供應商</a:t>
            </a:r>
            <a:endParaRPr/>
          </a:p>
        </p:txBody>
      </p:sp>
      <p:sp>
        <p:nvSpPr>
          <p:cNvPr id="5867" name="Google Shape;5867;p66"/>
          <p:cNvSpPr/>
          <p:nvPr/>
        </p:nvSpPr>
        <p:spPr>
          <a:xfrm>
            <a:off x="4276956"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製造商</a:t>
            </a:r>
            <a:endParaRPr/>
          </a:p>
        </p:txBody>
      </p:sp>
      <p:sp>
        <p:nvSpPr>
          <p:cNvPr id="5868" name="Google Shape;5868;p66"/>
          <p:cNvSpPr/>
          <p:nvPr/>
        </p:nvSpPr>
        <p:spPr>
          <a:xfrm>
            <a:off x="7182904"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總部</a:t>
            </a:r>
            <a:endParaRPr/>
          </a:p>
        </p:txBody>
      </p:sp>
      <p:sp>
        <p:nvSpPr>
          <p:cNvPr id="5869" name="Google Shape;5869;p66"/>
          <p:cNvSpPr/>
          <p:nvPr/>
        </p:nvSpPr>
        <p:spPr>
          <a:xfrm>
            <a:off x="9658975" y="5677784"/>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客戶</a:t>
            </a:r>
            <a:endParaRPr/>
          </a:p>
        </p:txBody>
      </p:sp>
      <p:sp>
        <p:nvSpPr>
          <p:cNvPr id="5870" name="Google Shape;5870;p66"/>
          <p:cNvSpPr/>
          <p:nvPr/>
        </p:nvSpPr>
        <p:spPr>
          <a:xfrm>
            <a:off x="1334388" y="3586788"/>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M1</a:t>
            </a:r>
            <a:endParaRPr sz="1800">
              <a:solidFill>
                <a:schemeClr val="dk1"/>
              </a:solidFill>
              <a:latin typeface="Arial"/>
              <a:ea typeface="Arial"/>
              <a:cs typeface="Arial"/>
              <a:sym typeface="Arial"/>
            </a:endParaRPr>
          </a:p>
        </p:txBody>
      </p:sp>
      <p:sp>
        <p:nvSpPr>
          <p:cNvPr id="5871" name="Google Shape;5871;p66"/>
          <p:cNvSpPr/>
          <p:nvPr/>
        </p:nvSpPr>
        <p:spPr>
          <a:xfrm>
            <a:off x="5720319" y="408651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5872" name="Google Shape;5872;p66"/>
          <p:cNvSpPr/>
          <p:nvPr/>
        </p:nvSpPr>
        <p:spPr>
          <a:xfrm>
            <a:off x="1334388" y="4751052"/>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M3</a:t>
            </a:r>
            <a:endParaRPr sz="1800">
              <a:solidFill>
                <a:schemeClr val="dk1"/>
              </a:solidFill>
              <a:latin typeface="Arial"/>
              <a:ea typeface="Arial"/>
              <a:cs typeface="Arial"/>
              <a:sym typeface="Arial"/>
            </a:endParaRPr>
          </a:p>
        </p:txBody>
      </p:sp>
      <p:sp>
        <p:nvSpPr>
          <p:cNvPr id="5873" name="Google Shape;5873;p66"/>
          <p:cNvSpPr/>
          <p:nvPr/>
        </p:nvSpPr>
        <p:spPr>
          <a:xfrm>
            <a:off x="8374266" y="4235373"/>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5874" name="Google Shape;5874;p66"/>
          <p:cNvSpPr/>
          <p:nvPr/>
        </p:nvSpPr>
        <p:spPr>
          <a:xfrm>
            <a:off x="2496876" y="358678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D1</a:t>
            </a:r>
            <a:endParaRPr sz="1800">
              <a:solidFill>
                <a:schemeClr val="dk1"/>
              </a:solidFill>
              <a:latin typeface="Arial"/>
              <a:ea typeface="Arial"/>
              <a:cs typeface="Arial"/>
              <a:sym typeface="Arial"/>
            </a:endParaRPr>
          </a:p>
        </p:txBody>
      </p:sp>
      <p:sp>
        <p:nvSpPr>
          <p:cNvPr id="5875" name="Google Shape;5875;p66"/>
          <p:cNvSpPr/>
          <p:nvPr/>
        </p:nvSpPr>
        <p:spPr>
          <a:xfrm>
            <a:off x="2512829" y="4740419"/>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D3</a:t>
            </a:r>
            <a:endParaRPr sz="1800">
              <a:solidFill>
                <a:schemeClr val="dk1"/>
              </a:solidFill>
              <a:latin typeface="Arial"/>
              <a:ea typeface="Arial"/>
              <a:cs typeface="Arial"/>
              <a:sym typeface="Arial"/>
            </a:endParaRPr>
          </a:p>
        </p:txBody>
      </p:sp>
      <p:sp>
        <p:nvSpPr>
          <p:cNvPr id="5876" name="Google Shape;5876;p66"/>
          <p:cNvSpPr/>
          <p:nvPr/>
        </p:nvSpPr>
        <p:spPr>
          <a:xfrm>
            <a:off x="3600007" y="355488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877" name="Google Shape;5877;p66"/>
          <p:cNvSpPr/>
          <p:nvPr/>
        </p:nvSpPr>
        <p:spPr>
          <a:xfrm>
            <a:off x="3620382" y="4740418"/>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5878" name="Google Shape;5878;p66"/>
          <p:cNvSpPr/>
          <p:nvPr/>
        </p:nvSpPr>
        <p:spPr>
          <a:xfrm>
            <a:off x="4719977" y="4086517"/>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M2</a:t>
            </a:r>
            <a:endParaRPr sz="1800">
              <a:solidFill>
                <a:schemeClr val="dk1"/>
              </a:solidFill>
              <a:latin typeface="Arial"/>
              <a:ea typeface="Arial"/>
              <a:cs typeface="Arial"/>
              <a:sym typeface="Arial"/>
            </a:endParaRPr>
          </a:p>
        </p:txBody>
      </p:sp>
      <p:sp>
        <p:nvSpPr>
          <p:cNvPr id="5879" name="Google Shape;5879;p66"/>
          <p:cNvSpPr/>
          <p:nvPr/>
        </p:nvSpPr>
        <p:spPr>
          <a:xfrm>
            <a:off x="7086595"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880" name="Google Shape;5880;p66"/>
          <p:cNvSpPr/>
          <p:nvPr/>
        </p:nvSpPr>
        <p:spPr>
          <a:xfrm>
            <a:off x="7106970"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5881" name="Google Shape;5881;p66"/>
          <p:cNvSpPr/>
          <p:nvPr/>
        </p:nvSpPr>
        <p:spPr>
          <a:xfrm>
            <a:off x="10099401"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882" name="Google Shape;5882;p66"/>
          <p:cNvSpPr/>
          <p:nvPr/>
        </p:nvSpPr>
        <p:spPr>
          <a:xfrm>
            <a:off x="10119776"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cxnSp>
        <p:nvCxnSpPr>
          <p:cNvPr id="5883" name="Google Shape;5883;p66"/>
          <p:cNvCxnSpPr>
            <a:stCxn id="5870" idx="3"/>
            <a:endCxn id="5874" idx="1"/>
          </p:cNvCxnSpPr>
          <p:nvPr/>
        </p:nvCxnSpPr>
        <p:spPr>
          <a:xfrm>
            <a:off x="2206188" y="3926988"/>
            <a:ext cx="2907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84" name="Google Shape;5884;p66"/>
          <p:cNvCxnSpPr>
            <a:stCxn id="5872" idx="3"/>
            <a:endCxn id="5875" idx="1"/>
          </p:cNvCxnSpPr>
          <p:nvPr/>
        </p:nvCxnSpPr>
        <p:spPr>
          <a:xfrm flipH="1" rot="10800000">
            <a:off x="2206188" y="5080752"/>
            <a:ext cx="306600" cy="1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85" name="Google Shape;5885;p66"/>
          <p:cNvCxnSpPr>
            <a:stCxn id="5874" idx="3"/>
            <a:endCxn id="5876" idx="1"/>
          </p:cNvCxnSpPr>
          <p:nvPr/>
        </p:nvCxnSpPr>
        <p:spPr>
          <a:xfrm flipH="1" rot="10800000">
            <a:off x="3368676" y="3895187"/>
            <a:ext cx="231300" cy="31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86" name="Google Shape;5886;p66"/>
          <p:cNvCxnSpPr>
            <a:stCxn id="5875" idx="3"/>
            <a:endCxn id="5877" idx="1"/>
          </p:cNvCxnSpPr>
          <p:nvPr/>
        </p:nvCxnSpPr>
        <p:spPr>
          <a:xfrm>
            <a:off x="3384629" y="5080619"/>
            <a:ext cx="2358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87" name="Google Shape;5887;p66"/>
          <p:cNvCxnSpPr>
            <a:stCxn id="5878" idx="1"/>
            <a:endCxn id="5876" idx="3"/>
          </p:cNvCxnSpPr>
          <p:nvPr/>
        </p:nvCxnSpPr>
        <p:spPr>
          <a:xfrm rot="10800000">
            <a:off x="4471877" y="3895117"/>
            <a:ext cx="248100" cy="531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88" name="Google Shape;5888;p66"/>
          <p:cNvCxnSpPr>
            <a:stCxn id="5877" idx="3"/>
          </p:cNvCxnSpPr>
          <p:nvPr/>
        </p:nvCxnSpPr>
        <p:spPr>
          <a:xfrm flipH="1" rot="10800000">
            <a:off x="4492182" y="4426618"/>
            <a:ext cx="90300" cy="654000"/>
          </a:xfrm>
          <a:prstGeom prst="bentConnector2">
            <a:avLst/>
          </a:prstGeom>
          <a:noFill/>
          <a:ln cap="flat" cmpd="sng" w="9525">
            <a:solidFill>
              <a:schemeClr val="accent1"/>
            </a:solidFill>
            <a:prstDash val="solid"/>
            <a:miter lim="800000"/>
            <a:headEnd len="sm" w="sm" type="none"/>
            <a:tailEnd len="sm" w="sm" type="none"/>
          </a:ln>
        </p:spPr>
      </p:cxnSp>
      <p:cxnSp>
        <p:nvCxnSpPr>
          <p:cNvPr id="5889" name="Google Shape;5889;p66"/>
          <p:cNvCxnSpPr>
            <a:stCxn id="5878" idx="3"/>
            <a:endCxn id="5871" idx="1"/>
          </p:cNvCxnSpPr>
          <p:nvPr/>
        </p:nvCxnSpPr>
        <p:spPr>
          <a:xfrm>
            <a:off x="5591777" y="4426717"/>
            <a:ext cx="128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890" name="Google Shape;5890;p66"/>
          <p:cNvCxnSpPr>
            <a:stCxn id="5871" idx="3"/>
            <a:endCxn id="5879" idx="1"/>
          </p:cNvCxnSpPr>
          <p:nvPr/>
        </p:nvCxnSpPr>
        <p:spPr>
          <a:xfrm flipH="1" rot="10800000">
            <a:off x="6592119" y="3996217"/>
            <a:ext cx="494400" cy="43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91" name="Google Shape;5891;p66"/>
          <p:cNvCxnSpPr>
            <a:stCxn id="5871" idx="3"/>
            <a:endCxn id="5880" idx="1"/>
          </p:cNvCxnSpPr>
          <p:nvPr/>
        </p:nvCxnSpPr>
        <p:spPr>
          <a:xfrm>
            <a:off x="6592119" y="4426717"/>
            <a:ext cx="514800" cy="754800"/>
          </a:xfrm>
          <a:prstGeom prst="bentConnector3">
            <a:avLst>
              <a:gd fmla="val 49999" name="adj1"/>
            </a:avLst>
          </a:prstGeom>
          <a:noFill/>
          <a:ln cap="flat" cmpd="sng" w="9525">
            <a:solidFill>
              <a:schemeClr val="accent1"/>
            </a:solidFill>
            <a:prstDash val="solid"/>
            <a:miter lim="800000"/>
            <a:headEnd len="sm" w="sm" type="none"/>
            <a:tailEnd len="med" w="med" type="triangle"/>
          </a:ln>
        </p:spPr>
      </p:cxnSp>
      <p:cxnSp>
        <p:nvCxnSpPr>
          <p:cNvPr id="5892" name="Google Shape;5892;p66"/>
          <p:cNvCxnSpPr/>
          <p:nvPr/>
        </p:nvCxnSpPr>
        <p:spPr>
          <a:xfrm flipH="1" rot="-5400000">
            <a:off x="3453224" y="449689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893" name="Google Shape;5893;p66"/>
          <p:cNvCxnSpPr/>
          <p:nvPr/>
        </p:nvCxnSpPr>
        <p:spPr>
          <a:xfrm flipH="1" rot="-5400000">
            <a:off x="6955161" y="4555371"/>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894" name="Google Shape;5894;p66"/>
          <p:cNvCxnSpPr>
            <a:stCxn id="5873" idx="1"/>
            <a:endCxn id="5879" idx="3"/>
          </p:cNvCxnSpPr>
          <p:nvPr/>
        </p:nvCxnSpPr>
        <p:spPr>
          <a:xfrm rot="10800000">
            <a:off x="7958466" y="3995973"/>
            <a:ext cx="4158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95" name="Google Shape;5895;p66"/>
          <p:cNvCxnSpPr>
            <a:stCxn id="5880" idx="3"/>
          </p:cNvCxnSpPr>
          <p:nvPr/>
        </p:nvCxnSpPr>
        <p:spPr>
          <a:xfrm flipH="1" rot="10800000">
            <a:off x="7978770" y="4575629"/>
            <a:ext cx="183000" cy="606000"/>
          </a:xfrm>
          <a:prstGeom prst="bentConnector2">
            <a:avLst/>
          </a:prstGeom>
          <a:noFill/>
          <a:ln cap="flat" cmpd="sng" w="9525">
            <a:solidFill>
              <a:schemeClr val="accent1"/>
            </a:solidFill>
            <a:prstDash val="solid"/>
            <a:miter lim="800000"/>
            <a:headEnd len="sm" w="sm" type="none"/>
            <a:tailEnd len="sm" w="sm" type="none"/>
          </a:ln>
        </p:spPr>
      </p:cxnSp>
      <p:cxnSp>
        <p:nvCxnSpPr>
          <p:cNvPr id="5896" name="Google Shape;5896;p66"/>
          <p:cNvCxnSpPr>
            <a:stCxn id="5873" idx="3"/>
            <a:endCxn id="5881" idx="1"/>
          </p:cNvCxnSpPr>
          <p:nvPr/>
        </p:nvCxnSpPr>
        <p:spPr>
          <a:xfrm flipH="1" rot="10800000">
            <a:off x="9246066" y="3995973"/>
            <a:ext cx="8532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897" name="Google Shape;5897;p66"/>
          <p:cNvCxnSpPr>
            <a:stCxn id="5873" idx="3"/>
            <a:endCxn id="5882" idx="1"/>
          </p:cNvCxnSpPr>
          <p:nvPr/>
        </p:nvCxnSpPr>
        <p:spPr>
          <a:xfrm>
            <a:off x="9246066" y="4575573"/>
            <a:ext cx="873600" cy="606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5898" name="Google Shape;5898;p66"/>
          <p:cNvSpPr/>
          <p:nvPr/>
        </p:nvSpPr>
        <p:spPr>
          <a:xfrm>
            <a:off x="2473729" y="2407533"/>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5899" name="Google Shape;5899;p66"/>
          <p:cNvSpPr/>
          <p:nvPr/>
        </p:nvSpPr>
        <p:spPr>
          <a:xfrm>
            <a:off x="1357407" y="2395469"/>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5900" name="Google Shape;5900;p66"/>
          <p:cNvSpPr/>
          <p:nvPr/>
        </p:nvSpPr>
        <p:spPr>
          <a:xfrm>
            <a:off x="1871087" y="1324689"/>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5901" name="Google Shape;5901;p66"/>
          <p:cNvSpPr/>
          <p:nvPr/>
        </p:nvSpPr>
        <p:spPr>
          <a:xfrm>
            <a:off x="5738929"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5902" name="Google Shape;5902;p66"/>
          <p:cNvSpPr/>
          <p:nvPr/>
        </p:nvSpPr>
        <p:spPr>
          <a:xfrm>
            <a:off x="4622607" y="2422768"/>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5903" name="Google Shape;5903;p66"/>
          <p:cNvSpPr/>
          <p:nvPr/>
        </p:nvSpPr>
        <p:spPr>
          <a:xfrm>
            <a:off x="8263033"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cxnSp>
        <p:nvCxnSpPr>
          <p:cNvPr id="5904" name="Google Shape;5904;p66"/>
          <p:cNvCxnSpPr/>
          <p:nvPr/>
        </p:nvCxnSpPr>
        <p:spPr>
          <a:xfrm flipH="1" rot="-5400000">
            <a:off x="7898953" y="3635788"/>
            <a:ext cx="14004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05" name="Google Shape;5905;p66"/>
          <p:cNvCxnSpPr/>
          <p:nvPr/>
        </p:nvCxnSpPr>
        <p:spPr>
          <a:xfrm flipH="1" rot="-5400000">
            <a:off x="5377519" y="3575822"/>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06" name="Google Shape;5906;p66"/>
          <p:cNvCxnSpPr/>
          <p:nvPr/>
        </p:nvCxnSpPr>
        <p:spPr>
          <a:xfrm flipH="1" rot="-5400000">
            <a:off x="4299366" y="3558305"/>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07" name="Google Shape;5907;p66"/>
          <p:cNvCxnSpPr/>
          <p:nvPr/>
        </p:nvCxnSpPr>
        <p:spPr>
          <a:xfrm flipH="1" rot="-5400000">
            <a:off x="1252448" y="3317604"/>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08" name="Google Shape;5908;p66"/>
          <p:cNvCxnSpPr/>
          <p:nvPr/>
        </p:nvCxnSpPr>
        <p:spPr>
          <a:xfrm flipH="1" rot="-5400000">
            <a:off x="2349504" y="3331130"/>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sp>
        <p:nvSpPr>
          <p:cNvPr id="5909" name="Google Shape;5909;p66"/>
          <p:cNvSpPr/>
          <p:nvPr/>
        </p:nvSpPr>
        <p:spPr>
          <a:xfrm>
            <a:off x="3632917"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5910" name="Google Shape;5910;p66"/>
          <p:cNvSpPr/>
          <p:nvPr/>
        </p:nvSpPr>
        <p:spPr>
          <a:xfrm>
            <a:off x="4592103"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5911" name="Google Shape;5911;p66"/>
          <p:cNvSpPr/>
          <p:nvPr/>
        </p:nvSpPr>
        <p:spPr>
          <a:xfrm>
            <a:off x="7044815"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5912" name="Google Shape;5912;p66"/>
          <p:cNvSpPr/>
          <p:nvPr/>
        </p:nvSpPr>
        <p:spPr>
          <a:xfrm>
            <a:off x="7599240"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cxnSp>
        <p:nvCxnSpPr>
          <p:cNvPr id="5913" name="Google Shape;5913;p66"/>
          <p:cNvCxnSpPr>
            <a:stCxn id="5912" idx="3"/>
          </p:cNvCxnSpPr>
          <p:nvPr/>
        </p:nvCxnSpPr>
        <p:spPr>
          <a:xfrm>
            <a:off x="8471040" y="1754108"/>
            <a:ext cx="1800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5914" name="Google Shape;5914;p66"/>
          <p:cNvCxnSpPr>
            <a:stCxn id="5912" idx="1"/>
          </p:cNvCxnSpPr>
          <p:nvPr/>
        </p:nvCxnSpPr>
        <p:spPr>
          <a:xfrm flipH="1">
            <a:off x="7346940" y="1754108"/>
            <a:ext cx="2523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5915" name="Google Shape;5915;p66"/>
          <p:cNvCxnSpPr/>
          <p:nvPr/>
        </p:nvCxnSpPr>
        <p:spPr>
          <a:xfrm flipH="1" rot="-5400000">
            <a:off x="6889819" y="335806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16" name="Google Shape;5916;p66"/>
          <p:cNvCxnSpPr>
            <a:stCxn id="5910" idx="3"/>
          </p:cNvCxnSpPr>
          <p:nvPr/>
        </p:nvCxnSpPr>
        <p:spPr>
          <a:xfrm>
            <a:off x="5463903" y="1754108"/>
            <a:ext cx="5541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5917" name="Google Shape;5917;p66"/>
          <p:cNvCxnSpPr>
            <a:stCxn id="5910" idx="1"/>
          </p:cNvCxnSpPr>
          <p:nvPr/>
        </p:nvCxnSpPr>
        <p:spPr>
          <a:xfrm flipH="1">
            <a:off x="4026303" y="1754108"/>
            <a:ext cx="565800" cy="6804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5918" name="Google Shape;5918;p66"/>
          <p:cNvCxnSpPr/>
          <p:nvPr/>
        </p:nvCxnSpPr>
        <p:spPr>
          <a:xfrm>
            <a:off x="4924228" y="2006673"/>
            <a:ext cx="9300" cy="5547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5919" name="Google Shape;5919;p66"/>
          <p:cNvCxnSpPr/>
          <p:nvPr/>
        </p:nvCxnSpPr>
        <p:spPr>
          <a:xfrm rot="5400000">
            <a:off x="3495713" y="3262900"/>
            <a:ext cx="774900" cy="78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5920" name="Google Shape;5920;p66"/>
          <p:cNvCxnSpPr>
            <a:stCxn id="5900" idx="1"/>
          </p:cNvCxnSpPr>
          <p:nvPr/>
        </p:nvCxnSpPr>
        <p:spPr>
          <a:xfrm flipH="1">
            <a:off x="1647887" y="1664889"/>
            <a:ext cx="223200" cy="8550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5921" name="Google Shape;5921;p66"/>
          <p:cNvCxnSpPr>
            <a:stCxn id="5900" idx="3"/>
          </p:cNvCxnSpPr>
          <p:nvPr/>
        </p:nvCxnSpPr>
        <p:spPr>
          <a:xfrm>
            <a:off x="2742887" y="1664889"/>
            <a:ext cx="327000" cy="713100"/>
          </a:xfrm>
          <a:prstGeom prst="bentConnector2">
            <a:avLst/>
          </a:prstGeom>
          <a:noFill/>
          <a:ln cap="flat" cmpd="sng" w="9525">
            <a:solidFill>
              <a:schemeClr val="accent1"/>
            </a:solidFill>
            <a:prstDash val="solid"/>
            <a:miter lim="800000"/>
            <a:headEnd len="med" w="med" type="triangle"/>
            <a:tailEnd len="med" w="med" type="triangle"/>
          </a:ln>
        </p:spPr>
      </p:cxnSp>
      <p:sp>
        <p:nvSpPr>
          <p:cNvPr id="5922" name="Google Shape;5922;p66"/>
          <p:cNvSpPr/>
          <p:nvPr/>
        </p:nvSpPr>
        <p:spPr>
          <a:xfrm>
            <a:off x="9812258" y="725805"/>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交貨不良率高</a:t>
            </a:r>
            <a:endParaRPr/>
          </a:p>
        </p:txBody>
      </p:sp>
      <p:sp>
        <p:nvSpPr>
          <p:cNvPr id="5923" name="Google Shape;5923;p66"/>
          <p:cNvSpPr/>
          <p:nvPr/>
        </p:nvSpPr>
        <p:spPr>
          <a:xfrm>
            <a:off x="4641987"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4" name="Google Shape;5924;p66"/>
          <p:cNvSpPr/>
          <p:nvPr/>
        </p:nvSpPr>
        <p:spPr>
          <a:xfrm>
            <a:off x="4624434" y="2451524"/>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5" name="Google Shape;5925;p66"/>
          <p:cNvSpPr/>
          <p:nvPr/>
        </p:nvSpPr>
        <p:spPr>
          <a:xfrm>
            <a:off x="4571875" y="1413907"/>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6" name="Google Shape;5926;p66"/>
          <p:cNvSpPr/>
          <p:nvPr/>
        </p:nvSpPr>
        <p:spPr>
          <a:xfrm>
            <a:off x="7584556" y="143013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27" name="Google Shape;5927;p66"/>
          <p:cNvSpPr/>
          <p:nvPr/>
        </p:nvSpPr>
        <p:spPr>
          <a:xfrm>
            <a:off x="6012470" y="1294966"/>
            <a:ext cx="1295700" cy="4533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L2績效表現</a:t>
            </a:r>
            <a:endParaRPr/>
          </a:p>
        </p:txBody>
      </p:sp>
      <p:cxnSp>
        <p:nvCxnSpPr>
          <p:cNvPr id="5928" name="Google Shape;5928;p66"/>
          <p:cNvCxnSpPr>
            <a:stCxn id="5925" idx="6"/>
            <a:endCxn id="5927" idx="1"/>
          </p:cNvCxnSpPr>
          <p:nvPr/>
        </p:nvCxnSpPr>
        <p:spPr>
          <a:xfrm flipH="1" rot="10800000">
            <a:off x="5338675" y="1521757"/>
            <a:ext cx="673800" cy="232200"/>
          </a:xfrm>
          <a:prstGeom prst="bentConnector3">
            <a:avLst>
              <a:gd fmla="val 48765" name="adj1"/>
            </a:avLst>
          </a:prstGeom>
          <a:noFill/>
          <a:ln cap="flat" cmpd="sng" w="28575">
            <a:solidFill>
              <a:srgbClr val="C00000"/>
            </a:solidFill>
            <a:prstDash val="solid"/>
            <a:miter lim="800000"/>
            <a:headEnd len="sm" w="sm" type="none"/>
            <a:tailEnd len="med" w="med" type="triangle"/>
          </a:ln>
        </p:spPr>
      </p:cxnSp>
      <p:sp>
        <p:nvSpPr>
          <p:cNvPr id="5929" name="Google Shape;5929;p66"/>
          <p:cNvSpPr/>
          <p:nvPr/>
        </p:nvSpPr>
        <p:spPr>
          <a:xfrm>
            <a:off x="9440258" y="1520153"/>
            <a:ext cx="2645400" cy="682500"/>
          </a:xfrm>
          <a:prstGeom prst="roundRect">
            <a:avLst>
              <a:gd fmla="val 6921" name="adj"/>
            </a:avLst>
          </a:prstGeom>
          <a:solidFill>
            <a:schemeClr val="lt1"/>
          </a:solidFill>
          <a:ln cap="flat" cmpd="sng" w="12700">
            <a:solidFill>
              <a:srgbClr val="0E53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1-產品尺寸異常</a:t>
            </a:r>
            <a:endParaRPr sz="1200">
              <a:solidFill>
                <a:srgbClr val="0E53EE"/>
              </a:solidFill>
              <a:latin typeface="Microsoft JhengHei"/>
              <a:ea typeface="Microsoft JhengHei"/>
              <a:cs typeface="Microsoft JhengHei"/>
              <a:sym typeface="Microsoft JhengHei"/>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2-路線印製錯誤</a:t>
            </a:r>
            <a:endParaRPr/>
          </a:p>
        </p:txBody>
      </p:sp>
      <p:cxnSp>
        <p:nvCxnSpPr>
          <p:cNvPr id="5930" name="Google Shape;5930;p66"/>
          <p:cNvCxnSpPr>
            <a:stCxn id="5902" idx="3"/>
            <a:endCxn id="5927" idx="1"/>
          </p:cNvCxnSpPr>
          <p:nvPr/>
        </p:nvCxnSpPr>
        <p:spPr>
          <a:xfrm flipH="1" rot="10800000">
            <a:off x="5494407" y="1521568"/>
            <a:ext cx="518100" cy="1241400"/>
          </a:xfrm>
          <a:prstGeom prst="bentConnector3">
            <a:avLst>
              <a:gd fmla="val 32341" name="adj1"/>
            </a:avLst>
          </a:prstGeom>
          <a:noFill/>
          <a:ln cap="flat" cmpd="sng" w="28575">
            <a:solidFill>
              <a:srgbClr val="C00000"/>
            </a:solidFill>
            <a:prstDash val="solid"/>
            <a:miter lim="800000"/>
            <a:headEnd len="sm" w="sm" type="none"/>
            <a:tailEnd len="med" w="med" type="triangle"/>
          </a:ln>
        </p:spPr>
      </p:cxnSp>
      <p:cxnSp>
        <p:nvCxnSpPr>
          <p:cNvPr id="5931" name="Google Shape;5931;p66"/>
          <p:cNvCxnSpPr>
            <a:stCxn id="5912" idx="1"/>
            <a:endCxn id="5927" idx="3"/>
          </p:cNvCxnSpPr>
          <p:nvPr/>
        </p:nvCxnSpPr>
        <p:spPr>
          <a:xfrm rot="10800000">
            <a:off x="7308240" y="1521608"/>
            <a:ext cx="291000" cy="232500"/>
          </a:xfrm>
          <a:prstGeom prst="bentConnector3">
            <a:avLst>
              <a:gd fmla="val 50012" name="adj1"/>
            </a:avLst>
          </a:prstGeom>
          <a:noFill/>
          <a:ln cap="flat" cmpd="sng" w="28575">
            <a:solidFill>
              <a:srgbClr val="C00000"/>
            </a:solidFill>
            <a:prstDash val="solid"/>
            <a:miter lim="800000"/>
            <a:headEnd len="sm" w="sm" type="none"/>
            <a:tailEnd len="med" w="med" type="triangle"/>
          </a:ln>
        </p:spPr>
      </p:cxnSp>
      <p:cxnSp>
        <p:nvCxnSpPr>
          <p:cNvPr id="5932" name="Google Shape;5932;p66"/>
          <p:cNvCxnSpPr>
            <a:stCxn id="5923" idx="0"/>
          </p:cNvCxnSpPr>
          <p:nvPr/>
        </p:nvCxnSpPr>
        <p:spPr>
          <a:xfrm rot="-5400000">
            <a:off x="4663137" y="3109898"/>
            <a:ext cx="1355100" cy="630600"/>
          </a:xfrm>
          <a:prstGeom prst="bentConnector3">
            <a:avLst>
              <a:gd fmla="val -1534" name="adj1"/>
            </a:avLst>
          </a:prstGeom>
          <a:noFill/>
          <a:ln cap="flat" cmpd="sng" w="28575">
            <a:solidFill>
              <a:srgbClr val="C00000"/>
            </a:solidFill>
            <a:prstDash val="solid"/>
            <a:miter lim="800000"/>
            <a:headEnd len="sm" w="sm" type="none"/>
            <a:tailEnd len="sm" w="sm" type="none"/>
          </a:ln>
        </p:spPr>
      </p:cxnSp>
      <p:sp>
        <p:nvSpPr>
          <p:cNvPr id="5933" name="Google Shape;5933;p66"/>
          <p:cNvSpPr/>
          <p:nvPr/>
        </p:nvSpPr>
        <p:spPr>
          <a:xfrm>
            <a:off x="10099401" y="2451524"/>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cxnSp>
        <p:nvCxnSpPr>
          <p:cNvPr id="5934" name="Google Shape;5934;p66"/>
          <p:cNvCxnSpPr/>
          <p:nvPr/>
        </p:nvCxnSpPr>
        <p:spPr>
          <a:xfrm>
            <a:off x="10380594" y="3010583"/>
            <a:ext cx="0" cy="710400"/>
          </a:xfrm>
          <a:prstGeom prst="straightConnector1">
            <a:avLst/>
          </a:prstGeom>
          <a:noFill/>
          <a:ln cap="flat" cmpd="sng" w="9525">
            <a:solidFill>
              <a:schemeClr val="accent1"/>
            </a:solidFill>
            <a:prstDash val="solid"/>
            <a:miter lim="800000"/>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67"/>
          <p:cNvSpPr txBox="1"/>
          <p:nvPr>
            <p:ph idx="1" type="body"/>
          </p:nvPr>
        </p:nvSpPr>
        <p:spPr>
          <a:xfrm>
            <a:off x="515938" y="462423"/>
            <a:ext cx="64059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績效分析-以SCOR為基的CRT分析(2/2)</a:t>
            </a:r>
            <a:endParaRPr/>
          </a:p>
        </p:txBody>
      </p:sp>
      <p:sp>
        <p:nvSpPr>
          <p:cNvPr id="5941" name="Google Shape;5941;p67"/>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942" name="Google Shape;5942;p67"/>
          <p:cNvCxnSpPr/>
          <p:nvPr/>
        </p:nvCxnSpPr>
        <p:spPr>
          <a:xfrm>
            <a:off x="2139518" y="1281220"/>
            <a:ext cx="0" cy="5576700"/>
          </a:xfrm>
          <a:prstGeom prst="straightConnector1">
            <a:avLst/>
          </a:prstGeom>
          <a:noFill/>
          <a:ln cap="flat" cmpd="sng" w="19050">
            <a:solidFill>
              <a:schemeClr val="accent1"/>
            </a:solidFill>
            <a:prstDash val="dash"/>
            <a:miter lim="800000"/>
            <a:headEnd len="sm" w="sm" type="none"/>
            <a:tailEnd len="sm" w="sm" type="none"/>
          </a:ln>
        </p:spPr>
      </p:cxnSp>
      <p:cxnSp>
        <p:nvCxnSpPr>
          <p:cNvPr id="5943" name="Google Shape;5943;p67"/>
          <p:cNvCxnSpPr/>
          <p:nvPr/>
        </p:nvCxnSpPr>
        <p:spPr>
          <a:xfrm flipH="1" rot="10800000">
            <a:off x="0" y="2512302"/>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5944" name="Google Shape;5944;p67"/>
          <p:cNvCxnSpPr/>
          <p:nvPr/>
        </p:nvCxnSpPr>
        <p:spPr>
          <a:xfrm flipH="1" rot="10800000">
            <a:off x="0" y="4034019"/>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5945" name="Google Shape;5945;p67"/>
          <p:cNvCxnSpPr/>
          <p:nvPr/>
        </p:nvCxnSpPr>
        <p:spPr>
          <a:xfrm flipH="1" rot="10800000">
            <a:off x="0" y="5374948"/>
            <a:ext cx="12192000" cy="71100"/>
          </a:xfrm>
          <a:prstGeom prst="straightConnector1">
            <a:avLst/>
          </a:prstGeom>
          <a:noFill/>
          <a:ln cap="flat" cmpd="sng" w="19050">
            <a:solidFill>
              <a:schemeClr val="accent1"/>
            </a:solidFill>
            <a:prstDash val="dash"/>
            <a:miter lim="800000"/>
            <a:headEnd len="sm" w="sm" type="none"/>
            <a:tailEnd len="sm" w="sm" type="none"/>
          </a:ln>
        </p:spPr>
      </p:cxnSp>
      <p:sp>
        <p:nvSpPr>
          <p:cNvPr id="5946" name="Google Shape;5946;p67"/>
          <p:cNvSpPr/>
          <p:nvPr/>
        </p:nvSpPr>
        <p:spPr>
          <a:xfrm>
            <a:off x="185399" y="1616930"/>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欲改善的問題</a:t>
            </a:r>
            <a:endParaRPr/>
          </a:p>
        </p:txBody>
      </p:sp>
      <p:sp>
        <p:nvSpPr>
          <p:cNvPr id="5947" name="Google Shape;5947;p67"/>
          <p:cNvSpPr/>
          <p:nvPr/>
        </p:nvSpPr>
        <p:spPr>
          <a:xfrm>
            <a:off x="267003" y="3001042"/>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L1績效表現</a:t>
            </a:r>
            <a:endParaRPr/>
          </a:p>
        </p:txBody>
      </p:sp>
      <p:sp>
        <p:nvSpPr>
          <p:cNvPr id="5948" name="Google Shape;5948;p67"/>
          <p:cNvSpPr/>
          <p:nvPr/>
        </p:nvSpPr>
        <p:spPr>
          <a:xfrm>
            <a:off x="267003" y="4415830"/>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L2/3績效表現</a:t>
            </a:r>
            <a:endParaRPr/>
          </a:p>
        </p:txBody>
      </p:sp>
      <p:sp>
        <p:nvSpPr>
          <p:cNvPr id="5949" name="Google Shape;5949;p67"/>
          <p:cNvSpPr/>
          <p:nvPr/>
        </p:nvSpPr>
        <p:spPr>
          <a:xfrm>
            <a:off x="267003" y="5841125"/>
            <a:ext cx="1605600" cy="682500"/>
          </a:xfrm>
          <a:prstGeom prst="roundRect">
            <a:avLst>
              <a:gd fmla="val 16667" name="adj"/>
            </a:avLst>
          </a:prstGeom>
          <a:solidFill>
            <a:srgbClr val="C4E2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根本問題</a:t>
            </a:r>
            <a:endParaRPr/>
          </a:p>
        </p:txBody>
      </p:sp>
      <p:sp>
        <p:nvSpPr>
          <p:cNvPr id="5950" name="Google Shape;5950;p67"/>
          <p:cNvSpPr/>
          <p:nvPr/>
        </p:nvSpPr>
        <p:spPr>
          <a:xfrm>
            <a:off x="4441534" y="4435778"/>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站牌故障通報方式不及時</a:t>
            </a:r>
            <a:endParaRPr b="1" sz="1700">
              <a:solidFill>
                <a:schemeClr val="lt1"/>
              </a:solidFill>
              <a:latin typeface="Microsoft JhengHei"/>
              <a:ea typeface="Microsoft JhengHei"/>
              <a:cs typeface="Microsoft JhengHei"/>
              <a:sym typeface="Microsoft JhengHei"/>
            </a:endParaRPr>
          </a:p>
        </p:txBody>
      </p:sp>
      <p:sp>
        <p:nvSpPr>
          <p:cNvPr id="5951" name="Google Shape;5951;p67"/>
          <p:cNvSpPr/>
          <p:nvPr/>
        </p:nvSpPr>
        <p:spPr>
          <a:xfrm>
            <a:off x="7145492" y="2956634"/>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維修效率低</a:t>
            </a:r>
            <a:endParaRPr/>
          </a:p>
        </p:txBody>
      </p:sp>
      <p:sp>
        <p:nvSpPr>
          <p:cNvPr id="5952" name="Google Shape;5952;p67"/>
          <p:cNvSpPr/>
          <p:nvPr/>
        </p:nvSpPr>
        <p:spPr>
          <a:xfrm>
            <a:off x="7145491" y="4392427"/>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廠商重製物料備料時間高</a:t>
            </a:r>
            <a:endParaRPr/>
          </a:p>
        </p:txBody>
      </p:sp>
      <p:sp>
        <p:nvSpPr>
          <p:cNvPr id="5953" name="Google Shape;5953;p67"/>
          <p:cNvSpPr/>
          <p:nvPr/>
        </p:nvSpPr>
        <p:spPr>
          <a:xfrm>
            <a:off x="3676902" y="5810830"/>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應提供顯目且方便的通報方法</a:t>
            </a:r>
            <a:endParaRPr/>
          </a:p>
        </p:txBody>
      </p:sp>
      <p:sp>
        <p:nvSpPr>
          <p:cNvPr id="5954" name="Google Shape;5954;p67"/>
          <p:cNvSpPr/>
          <p:nvPr/>
        </p:nvSpPr>
        <p:spPr>
          <a:xfrm>
            <a:off x="6024871" y="578827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通報的故障狀況應同步反應廠商</a:t>
            </a:r>
            <a:endParaRPr/>
          </a:p>
        </p:txBody>
      </p:sp>
      <p:sp>
        <p:nvSpPr>
          <p:cNvPr id="5955" name="Google Shape;5955;p67"/>
          <p:cNvSpPr/>
          <p:nvPr/>
        </p:nvSpPr>
        <p:spPr>
          <a:xfrm rot="-2770832">
            <a:off x="5480437" y="2309356"/>
            <a:ext cx="566301" cy="58221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6" name="Google Shape;5956;p67"/>
          <p:cNvSpPr/>
          <p:nvPr/>
        </p:nvSpPr>
        <p:spPr>
          <a:xfrm rot="-7878351">
            <a:off x="7523188" y="2320127"/>
            <a:ext cx="566296" cy="58224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7" name="Google Shape;5957;p67"/>
          <p:cNvSpPr/>
          <p:nvPr/>
        </p:nvSpPr>
        <p:spPr>
          <a:xfrm rot="-5400000">
            <a:off x="7704813"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8" name="Google Shape;5958;p67"/>
          <p:cNvSpPr/>
          <p:nvPr/>
        </p:nvSpPr>
        <p:spPr>
          <a:xfrm rot="-5400000">
            <a:off x="5074320"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59" name="Google Shape;5959;p67"/>
          <p:cNvSpPr/>
          <p:nvPr/>
        </p:nvSpPr>
        <p:spPr>
          <a:xfrm rot="-5400000">
            <a:off x="4382051" y="5154824"/>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0" name="Google Shape;5960;p67"/>
          <p:cNvSpPr/>
          <p:nvPr/>
        </p:nvSpPr>
        <p:spPr>
          <a:xfrm rot="-4270870">
            <a:off x="7131819" y="5103091"/>
            <a:ext cx="566377" cy="5822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1" name="Google Shape;5961;p67"/>
          <p:cNvSpPr/>
          <p:nvPr/>
        </p:nvSpPr>
        <p:spPr>
          <a:xfrm>
            <a:off x="8244483" y="576885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未依故障率要求廠商配合事先備料</a:t>
            </a:r>
            <a:endParaRPr/>
          </a:p>
        </p:txBody>
      </p:sp>
      <p:sp>
        <p:nvSpPr>
          <p:cNvPr id="5962" name="Google Shape;5962;p67"/>
          <p:cNvSpPr/>
          <p:nvPr/>
        </p:nvSpPr>
        <p:spPr>
          <a:xfrm>
            <a:off x="5839953" y="151928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維護服務效率低</a:t>
            </a:r>
            <a:endParaRPr/>
          </a:p>
        </p:txBody>
      </p:sp>
      <p:sp>
        <p:nvSpPr>
          <p:cNvPr id="5963" name="Google Shape;5963;p67"/>
          <p:cNvSpPr/>
          <p:nvPr/>
        </p:nvSpPr>
        <p:spPr>
          <a:xfrm>
            <a:off x="4576875" y="292421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故障通報反應時間過長</a:t>
            </a:r>
            <a:endParaRPr/>
          </a:p>
        </p:txBody>
      </p:sp>
      <p:sp>
        <p:nvSpPr>
          <p:cNvPr id="5964" name="Google Shape;5964;p67"/>
          <p:cNvSpPr/>
          <p:nvPr/>
        </p:nvSpPr>
        <p:spPr>
          <a:xfrm rot="-7547716">
            <a:off x="8647747" y="5083859"/>
            <a:ext cx="566260" cy="582406"/>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5" name="Google Shape;5965;p67"/>
          <p:cNvSpPr/>
          <p:nvPr/>
        </p:nvSpPr>
        <p:spPr>
          <a:xfrm>
            <a:off x="5991619" y="4829694"/>
            <a:ext cx="361800" cy="2718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6" name="Google Shape;5966;p67"/>
          <p:cNvSpPr/>
          <p:nvPr/>
        </p:nvSpPr>
        <p:spPr>
          <a:xfrm>
            <a:off x="8668823" y="4788694"/>
            <a:ext cx="361800" cy="2718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7" name="Google Shape;5967;p67"/>
          <p:cNvSpPr txBox="1"/>
          <p:nvPr/>
        </p:nvSpPr>
        <p:spPr>
          <a:xfrm>
            <a:off x="5969547" y="4797557"/>
            <a:ext cx="404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1天</a:t>
            </a:r>
            <a:endParaRPr/>
          </a:p>
        </p:txBody>
      </p:sp>
      <p:sp>
        <p:nvSpPr>
          <p:cNvPr id="5968" name="Google Shape;5968;p67"/>
          <p:cNvSpPr txBox="1"/>
          <p:nvPr/>
        </p:nvSpPr>
        <p:spPr>
          <a:xfrm>
            <a:off x="8631645" y="4791904"/>
            <a:ext cx="4044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7天</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2" name="Shape 5972"/>
        <p:cNvGrpSpPr/>
        <p:nvPr/>
      </p:nvGrpSpPr>
      <p:grpSpPr>
        <a:xfrm>
          <a:off x="0" y="0"/>
          <a:ext cx="0" cy="0"/>
          <a:chOff x="0" y="0"/>
          <a:chExt cx="0" cy="0"/>
        </a:xfrm>
      </p:grpSpPr>
      <p:sp>
        <p:nvSpPr>
          <p:cNvPr id="5973" name="Google Shape;5973;p68"/>
          <p:cNvSpPr txBox="1"/>
          <p:nvPr>
            <p:ph idx="1" type="body"/>
          </p:nvPr>
        </p:nvSpPr>
        <p:spPr>
          <a:xfrm>
            <a:off x="515938" y="462423"/>
            <a:ext cx="71064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 CRT分析(2/2) Thread Diagram</a:t>
            </a:r>
            <a:endParaRPr/>
          </a:p>
        </p:txBody>
      </p:sp>
      <p:sp>
        <p:nvSpPr>
          <p:cNvPr id="5974" name="Google Shape;5974;p68"/>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975" name="Google Shape;5975;p68"/>
          <p:cNvCxnSpPr/>
          <p:nvPr/>
        </p:nvCxnSpPr>
        <p:spPr>
          <a:xfrm>
            <a:off x="3498111" y="1265274"/>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5976" name="Google Shape;5976;p68"/>
          <p:cNvCxnSpPr/>
          <p:nvPr/>
        </p:nvCxnSpPr>
        <p:spPr>
          <a:xfrm>
            <a:off x="6712690" y="1281221"/>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5977" name="Google Shape;5977;p68"/>
          <p:cNvCxnSpPr/>
          <p:nvPr/>
        </p:nvCxnSpPr>
        <p:spPr>
          <a:xfrm>
            <a:off x="9399183" y="1281221"/>
            <a:ext cx="0" cy="5241900"/>
          </a:xfrm>
          <a:prstGeom prst="straightConnector1">
            <a:avLst/>
          </a:prstGeom>
          <a:noFill/>
          <a:ln cap="flat" cmpd="sng" w="9525">
            <a:solidFill>
              <a:schemeClr val="accent1"/>
            </a:solidFill>
            <a:prstDash val="solid"/>
            <a:miter lim="800000"/>
            <a:headEnd len="sm" w="sm" type="none"/>
            <a:tailEnd len="sm" w="sm" type="none"/>
          </a:ln>
        </p:spPr>
      </p:cxnSp>
      <p:sp>
        <p:nvSpPr>
          <p:cNvPr id="5978" name="Google Shape;5978;p68"/>
          <p:cNvSpPr/>
          <p:nvPr/>
        </p:nvSpPr>
        <p:spPr>
          <a:xfrm>
            <a:off x="1446028" y="5677786"/>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供應商</a:t>
            </a:r>
            <a:endParaRPr/>
          </a:p>
        </p:txBody>
      </p:sp>
      <p:sp>
        <p:nvSpPr>
          <p:cNvPr id="5979" name="Google Shape;5979;p68"/>
          <p:cNvSpPr/>
          <p:nvPr/>
        </p:nvSpPr>
        <p:spPr>
          <a:xfrm>
            <a:off x="4276956"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製造商</a:t>
            </a:r>
            <a:endParaRPr/>
          </a:p>
        </p:txBody>
      </p:sp>
      <p:sp>
        <p:nvSpPr>
          <p:cNvPr id="5980" name="Google Shape;5980;p68"/>
          <p:cNvSpPr/>
          <p:nvPr/>
        </p:nvSpPr>
        <p:spPr>
          <a:xfrm>
            <a:off x="7182904"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總部</a:t>
            </a:r>
            <a:endParaRPr/>
          </a:p>
        </p:txBody>
      </p:sp>
      <p:sp>
        <p:nvSpPr>
          <p:cNvPr id="5981" name="Google Shape;5981;p68"/>
          <p:cNvSpPr/>
          <p:nvPr/>
        </p:nvSpPr>
        <p:spPr>
          <a:xfrm>
            <a:off x="9658975" y="5677784"/>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客戶</a:t>
            </a:r>
            <a:endParaRPr/>
          </a:p>
        </p:txBody>
      </p:sp>
      <p:sp>
        <p:nvSpPr>
          <p:cNvPr id="5982" name="Google Shape;5982;p68"/>
          <p:cNvSpPr/>
          <p:nvPr/>
        </p:nvSpPr>
        <p:spPr>
          <a:xfrm>
            <a:off x="1334388" y="3586788"/>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M1</a:t>
            </a:r>
            <a:endParaRPr sz="1800">
              <a:solidFill>
                <a:schemeClr val="dk1"/>
              </a:solidFill>
              <a:latin typeface="Arial"/>
              <a:ea typeface="Arial"/>
              <a:cs typeface="Arial"/>
              <a:sym typeface="Arial"/>
            </a:endParaRPr>
          </a:p>
        </p:txBody>
      </p:sp>
      <p:sp>
        <p:nvSpPr>
          <p:cNvPr id="5983" name="Google Shape;5983;p68"/>
          <p:cNvSpPr/>
          <p:nvPr/>
        </p:nvSpPr>
        <p:spPr>
          <a:xfrm>
            <a:off x="5720319" y="408651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5984" name="Google Shape;5984;p68"/>
          <p:cNvSpPr/>
          <p:nvPr/>
        </p:nvSpPr>
        <p:spPr>
          <a:xfrm>
            <a:off x="1334388" y="4751052"/>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M3</a:t>
            </a:r>
            <a:endParaRPr sz="1800">
              <a:solidFill>
                <a:schemeClr val="dk1"/>
              </a:solidFill>
              <a:latin typeface="Arial"/>
              <a:ea typeface="Arial"/>
              <a:cs typeface="Arial"/>
              <a:sym typeface="Arial"/>
            </a:endParaRPr>
          </a:p>
        </p:txBody>
      </p:sp>
      <p:sp>
        <p:nvSpPr>
          <p:cNvPr id="5985" name="Google Shape;5985;p68"/>
          <p:cNvSpPr/>
          <p:nvPr/>
        </p:nvSpPr>
        <p:spPr>
          <a:xfrm>
            <a:off x="8374266" y="4235373"/>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5986" name="Google Shape;5986;p68"/>
          <p:cNvSpPr/>
          <p:nvPr/>
        </p:nvSpPr>
        <p:spPr>
          <a:xfrm>
            <a:off x="2496876" y="358678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D1</a:t>
            </a:r>
            <a:endParaRPr sz="1800">
              <a:solidFill>
                <a:schemeClr val="dk1"/>
              </a:solidFill>
              <a:latin typeface="Arial"/>
              <a:ea typeface="Arial"/>
              <a:cs typeface="Arial"/>
              <a:sym typeface="Arial"/>
            </a:endParaRPr>
          </a:p>
        </p:txBody>
      </p:sp>
      <p:sp>
        <p:nvSpPr>
          <p:cNvPr id="5987" name="Google Shape;5987;p68"/>
          <p:cNvSpPr/>
          <p:nvPr/>
        </p:nvSpPr>
        <p:spPr>
          <a:xfrm>
            <a:off x="2512829" y="4740419"/>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D3</a:t>
            </a:r>
            <a:endParaRPr sz="1800">
              <a:solidFill>
                <a:schemeClr val="dk1"/>
              </a:solidFill>
              <a:latin typeface="Arial"/>
              <a:ea typeface="Arial"/>
              <a:cs typeface="Arial"/>
              <a:sym typeface="Arial"/>
            </a:endParaRPr>
          </a:p>
        </p:txBody>
      </p:sp>
      <p:sp>
        <p:nvSpPr>
          <p:cNvPr id="5988" name="Google Shape;5988;p68"/>
          <p:cNvSpPr/>
          <p:nvPr/>
        </p:nvSpPr>
        <p:spPr>
          <a:xfrm>
            <a:off x="3600007" y="355488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989" name="Google Shape;5989;p68"/>
          <p:cNvSpPr/>
          <p:nvPr/>
        </p:nvSpPr>
        <p:spPr>
          <a:xfrm>
            <a:off x="3620382" y="4740418"/>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5990" name="Google Shape;5990;p68"/>
          <p:cNvSpPr/>
          <p:nvPr/>
        </p:nvSpPr>
        <p:spPr>
          <a:xfrm>
            <a:off x="4719977" y="4086517"/>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M2</a:t>
            </a:r>
            <a:endParaRPr sz="1800">
              <a:solidFill>
                <a:schemeClr val="dk1"/>
              </a:solidFill>
              <a:latin typeface="Arial"/>
              <a:ea typeface="Arial"/>
              <a:cs typeface="Arial"/>
              <a:sym typeface="Arial"/>
            </a:endParaRPr>
          </a:p>
        </p:txBody>
      </p:sp>
      <p:sp>
        <p:nvSpPr>
          <p:cNvPr id="5991" name="Google Shape;5991;p68"/>
          <p:cNvSpPr/>
          <p:nvPr/>
        </p:nvSpPr>
        <p:spPr>
          <a:xfrm>
            <a:off x="7086595"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992" name="Google Shape;5992;p68"/>
          <p:cNvSpPr/>
          <p:nvPr/>
        </p:nvSpPr>
        <p:spPr>
          <a:xfrm>
            <a:off x="7106970"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5993" name="Google Shape;5993;p68"/>
          <p:cNvSpPr/>
          <p:nvPr/>
        </p:nvSpPr>
        <p:spPr>
          <a:xfrm>
            <a:off x="10099401"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5994" name="Google Shape;5994;p68"/>
          <p:cNvSpPr/>
          <p:nvPr/>
        </p:nvSpPr>
        <p:spPr>
          <a:xfrm>
            <a:off x="10119776"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cxnSp>
        <p:nvCxnSpPr>
          <p:cNvPr id="5995" name="Google Shape;5995;p68"/>
          <p:cNvCxnSpPr>
            <a:stCxn id="5982" idx="3"/>
            <a:endCxn id="5986" idx="1"/>
          </p:cNvCxnSpPr>
          <p:nvPr/>
        </p:nvCxnSpPr>
        <p:spPr>
          <a:xfrm>
            <a:off x="2206188" y="3926988"/>
            <a:ext cx="2907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996" name="Google Shape;5996;p68"/>
          <p:cNvCxnSpPr>
            <a:stCxn id="5984" idx="3"/>
            <a:endCxn id="5987" idx="1"/>
          </p:cNvCxnSpPr>
          <p:nvPr/>
        </p:nvCxnSpPr>
        <p:spPr>
          <a:xfrm flipH="1" rot="10800000">
            <a:off x="2206188" y="5080752"/>
            <a:ext cx="306600" cy="1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997" name="Google Shape;5997;p68"/>
          <p:cNvCxnSpPr>
            <a:stCxn id="5986" idx="3"/>
            <a:endCxn id="5988" idx="1"/>
          </p:cNvCxnSpPr>
          <p:nvPr/>
        </p:nvCxnSpPr>
        <p:spPr>
          <a:xfrm flipH="1" rot="10800000">
            <a:off x="3368676" y="3895187"/>
            <a:ext cx="231300" cy="31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998" name="Google Shape;5998;p68"/>
          <p:cNvCxnSpPr>
            <a:stCxn id="5987" idx="3"/>
            <a:endCxn id="5989" idx="1"/>
          </p:cNvCxnSpPr>
          <p:nvPr/>
        </p:nvCxnSpPr>
        <p:spPr>
          <a:xfrm>
            <a:off x="3384629" y="5080619"/>
            <a:ext cx="2358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5999" name="Google Shape;5999;p68"/>
          <p:cNvCxnSpPr>
            <a:stCxn id="5990" idx="1"/>
            <a:endCxn id="5988" idx="3"/>
          </p:cNvCxnSpPr>
          <p:nvPr/>
        </p:nvCxnSpPr>
        <p:spPr>
          <a:xfrm rot="10800000">
            <a:off x="4471877" y="3895117"/>
            <a:ext cx="248100" cy="531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000" name="Google Shape;6000;p68"/>
          <p:cNvCxnSpPr>
            <a:stCxn id="5989" idx="3"/>
          </p:cNvCxnSpPr>
          <p:nvPr/>
        </p:nvCxnSpPr>
        <p:spPr>
          <a:xfrm flipH="1" rot="10800000">
            <a:off x="4492182" y="4426618"/>
            <a:ext cx="90300" cy="654000"/>
          </a:xfrm>
          <a:prstGeom prst="bentConnector2">
            <a:avLst/>
          </a:prstGeom>
          <a:noFill/>
          <a:ln cap="flat" cmpd="sng" w="9525">
            <a:solidFill>
              <a:schemeClr val="accent1"/>
            </a:solidFill>
            <a:prstDash val="solid"/>
            <a:miter lim="800000"/>
            <a:headEnd len="sm" w="sm" type="none"/>
            <a:tailEnd len="sm" w="sm" type="none"/>
          </a:ln>
        </p:spPr>
      </p:cxnSp>
      <p:cxnSp>
        <p:nvCxnSpPr>
          <p:cNvPr id="6001" name="Google Shape;6001;p68"/>
          <p:cNvCxnSpPr>
            <a:stCxn id="5990" idx="3"/>
            <a:endCxn id="5983" idx="1"/>
          </p:cNvCxnSpPr>
          <p:nvPr/>
        </p:nvCxnSpPr>
        <p:spPr>
          <a:xfrm>
            <a:off x="5591777" y="4426717"/>
            <a:ext cx="128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002" name="Google Shape;6002;p68"/>
          <p:cNvCxnSpPr>
            <a:stCxn id="5983" idx="3"/>
            <a:endCxn id="5991" idx="1"/>
          </p:cNvCxnSpPr>
          <p:nvPr/>
        </p:nvCxnSpPr>
        <p:spPr>
          <a:xfrm flipH="1" rot="10800000">
            <a:off x="6592119" y="3996217"/>
            <a:ext cx="494400" cy="43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003" name="Google Shape;6003;p68"/>
          <p:cNvCxnSpPr>
            <a:stCxn id="5983" idx="3"/>
            <a:endCxn id="5992" idx="1"/>
          </p:cNvCxnSpPr>
          <p:nvPr/>
        </p:nvCxnSpPr>
        <p:spPr>
          <a:xfrm>
            <a:off x="6592119" y="4426717"/>
            <a:ext cx="514800" cy="754800"/>
          </a:xfrm>
          <a:prstGeom prst="bentConnector3">
            <a:avLst>
              <a:gd fmla="val 49999" name="adj1"/>
            </a:avLst>
          </a:prstGeom>
          <a:noFill/>
          <a:ln cap="flat" cmpd="sng" w="9525">
            <a:solidFill>
              <a:schemeClr val="accent1"/>
            </a:solidFill>
            <a:prstDash val="solid"/>
            <a:miter lim="800000"/>
            <a:headEnd len="sm" w="sm" type="none"/>
            <a:tailEnd len="med" w="med" type="triangle"/>
          </a:ln>
        </p:spPr>
      </p:cxnSp>
      <p:cxnSp>
        <p:nvCxnSpPr>
          <p:cNvPr id="6004" name="Google Shape;6004;p68"/>
          <p:cNvCxnSpPr/>
          <p:nvPr/>
        </p:nvCxnSpPr>
        <p:spPr>
          <a:xfrm flipH="1" rot="-5400000">
            <a:off x="3453224" y="449689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05" name="Google Shape;6005;p68"/>
          <p:cNvCxnSpPr/>
          <p:nvPr/>
        </p:nvCxnSpPr>
        <p:spPr>
          <a:xfrm flipH="1" rot="-5400000">
            <a:off x="6955161" y="4555371"/>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06" name="Google Shape;6006;p68"/>
          <p:cNvCxnSpPr>
            <a:stCxn id="5985" idx="1"/>
            <a:endCxn id="5991" idx="3"/>
          </p:cNvCxnSpPr>
          <p:nvPr/>
        </p:nvCxnSpPr>
        <p:spPr>
          <a:xfrm rot="10800000">
            <a:off x="7958466" y="3995973"/>
            <a:ext cx="4158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007" name="Google Shape;6007;p68"/>
          <p:cNvCxnSpPr>
            <a:stCxn id="5992" idx="3"/>
          </p:cNvCxnSpPr>
          <p:nvPr/>
        </p:nvCxnSpPr>
        <p:spPr>
          <a:xfrm flipH="1" rot="10800000">
            <a:off x="7978770" y="4575629"/>
            <a:ext cx="183000" cy="606000"/>
          </a:xfrm>
          <a:prstGeom prst="bentConnector2">
            <a:avLst/>
          </a:prstGeom>
          <a:noFill/>
          <a:ln cap="flat" cmpd="sng" w="9525">
            <a:solidFill>
              <a:schemeClr val="accent1"/>
            </a:solidFill>
            <a:prstDash val="solid"/>
            <a:miter lim="800000"/>
            <a:headEnd len="sm" w="sm" type="none"/>
            <a:tailEnd len="sm" w="sm" type="none"/>
          </a:ln>
        </p:spPr>
      </p:cxnSp>
      <p:cxnSp>
        <p:nvCxnSpPr>
          <p:cNvPr id="6008" name="Google Shape;6008;p68"/>
          <p:cNvCxnSpPr>
            <a:stCxn id="5985" idx="3"/>
            <a:endCxn id="5993" idx="1"/>
          </p:cNvCxnSpPr>
          <p:nvPr/>
        </p:nvCxnSpPr>
        <p:spPr>
          <a:xfrm flipH="1" rot="10800000">
            <a:off x="9246066" y="3995973"/>
            <a:ext cx="8532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009" name="Google Shape;6009;p68"/>
          <p:cNvCxnSpPr>
            <a:stCxn id="5985" idx="3"/>
            <a:endCxn id="5994" idx="1"/>
          </p:cNvCxnSpPr>
          <p:nvPr/>
        </p:nvCxnSpPr>
        <p:spPr>
          <a:xfrm>
            <a:off x="9246066" y="4575573"/>
            <a:ext cx="873600" cy="606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6010" name="Google Shape;6010;p68"/>
          <p:cNvSpPr/>
          <p:nvPr/>
        </p:nvSpPr>
        <p:spPr>
          <a:xfrm>
            <a:off x="2473729" y="2407533"/>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011" name="Google Shape;6011;p68"/>
          <p:cNvSpPr/>
          <p:nvPr/>
        </p:nvSpPr>
        <p:spPr>
          <a:xfrm>
            <a:off x="1357407" y="2395469"/>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012" name="Google Shape;6012;p68"/>
          <p:cNvSpPr/>
          <p:nvPr/>
        </p:nvSpPr>
        <p:spPr>
          <a:xfrm>
            <a:off x="1871087" y="1324689"/>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013" name="Google Shape;6013;p68"/>
          <p:cNvSpPr/>
          <p:nvPr/>
        </p:nvSpPr>
        <p:spPr>
          <a:xfrm>
            <a:off x="5738929"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014" name="Google Shape;6014;p68"/>
          <p:cNvSpPr/>
          <p:nvPr/>
        </p:nvSpPr>
        <p:spPr>
          <a:xfrm>
            <a:off x="4622607" y="2422768"/>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015" name="Google Shape;6015;p68"/>
          <p:cNvSpPr/>
          <p:nvPr/>
        </p:nvSpPr>
        <p:spPr>
          <a:xfrm>
            <a:off x="8263033"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cxnSp>
        <p:nvCxnSpPr>
          <p:cNvPr id="6016" name="Google Shape;6016;p68"/>
          <p:cNvCxnSpPr/>
          <p:nvPr/>
        </p:nvCxnSpPr>
        <p:spPr>
          <a:xfrm flipH="1" rot="-5400000">
            <a:off x="7898953" y="3635788"/>
            <a:ext cx="14004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17" name="Google Shape;6017;p68"/>
          <p:cNvCxnSpPr/>
          <p:nvPr/>
        </p:nvCxnSpPr>
        <p:spPr>
          <a:xfrm flipH="1" rot="-5400000">
            <a:off x="5377519" y="3575822"/>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18" name="Google Shape;6018;p68"/>
          <p:cNvCxnSpPr/>
          <p:nvPr/>
        </p:nvCxnSpPr>
        <p:spPr>
          <a:xfrm flipH="1" rot="-5400000">
            <a:off x="4299366" y="3558305"/>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19" name="Google Shape;6019;p68"/>
          <p:cNvCxnSpPr/>
          <p:nvPr/>
        </p:nvCxnSpPr>
        <p:spPr>
          <a:xfrm flipH="1" rot="-5400000">
            <a:off x="1252448" y="3317604"/>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20" name="Google Shape;6020;p68"/>
          <p:cNvCxnSpPr/>
          <p:nvPr/>
        </p:nvCxnSpPr>
        <p:spPr>
          <a:xfrm flipH="1" rot="-5400000">
            <a:off x="2349504" y="3331130"/>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sp>
        <p:nvSpPr>
          <p:cNvPr id="6021" name="Google Shape;6021;p68"/>
          <p:cNvSpPr/>
          <p:nvPr/>
        </p:nvSpPr>
        <p:spPr>
          <a:xfrm>
            <a:off x="3632917"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022" name="Google Shape;6022;p68"/>
          <p:cNvSpPr/>
          <p:nvPr/>
        </p:nvSpPr>
        <p:spPr>
          <a:xfrm>
            <a:off x="4592103"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023" name="Google Shape;6023;p68"/>
          <p:cNvSpPr/>
          <p:nvPr/>
        </p:nvSpPr>
        <p:spPr>
          <a:xfrm>
            <a:off x="7044815"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024" name="Google Shape;6024;p68"/>
          <p:cNvSpPr/>
          <p:nvPr/>
        </p:nvSpPr>
        <p:spPr>
          <a:xfrm>
            <a:off x="7599240"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cxnSp>
        <p:nvCxnSpPr>
          <p:cNvPr id="6025" name="Google Shape;6025;p68"/>
          <p:cNvCxnSpPr>
            <a:stCxn id="6024" idx="3"/>
          </p:cNvCxnSpPr>
          <p:nvPr/>
        </p:nvCxnSpPr>
        <p:spPr>
          <a:xfrm>
            <a:off x="8471040" y="1754108"/>
            <a:ext cx="1800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026" name="Google Shape;6026;p68"/>
          <p:cNvCxnSpPr>
            <a:stCxn id="6024" idx="1"/>
          </p:cNvCxnSpPr>
          <p:nvPr/>
        </p:nvCxnSpPr>
        <p:spPr>
          <a:xfrm flipH="1">
            <a:off x="7346940" y="1754108"/>
            <a:ext cx="2523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027" name="Google Shape;6027;p68"/>
          <p:cNvCxnSpPr/>
          <p:nvPr/>
        </p:nvCxnSpPr>
        <p:spPr>
          <a:xfrm flipH="1" rot="-5400000">
            <a:off x="6889819" y="335806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28" name="Google Shape;6028;p68"/>
          <p:cNvCxnSpPr>
            <a:stCxn id="6022" idx="3"/>
          </p:cNvCxnSpPr>
          <p:nvPr/>
        </p:nvCxnSpPr>
        <p:spPr>
          <a:xfrm>
            <a:off x="5463903" y="1754108"/>
            <a:ext cx="5541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029" name="Google Shape;6029;p68"/>
          <p:cNvCxnSpPr>
            <a:stCxn id="6022" idx="1"/>
          </p:cNvCxnSpPr>
          <p:nvPr/>
        </p:nvCxnSpPr>
        <p:spPr>
          <a:xfrm flipH="1">
            <a:off x="4026303" y="1754108"/>
            <a:ext cx="565800" cy="6804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030" name="Google Shape;6030;p68"/>
          <p:cNvCxnSpPr/>
          <p:nvPr/>
        </p:nvCxnSpPr>
        <p:spPr>
          <a:xfrm>
            <a:off x="4924228" y="2006673"/>
            <a:ext cx="9300" cy="5547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6031" name="Google Shape;6031;p68"/>
          <p:cNvCxnSpPr/>
          <p:nvPr/>
        </p:nvCxnSpPr>
        <p:spPr>
          <a:xfrm rot="5400000">
            <a:off x="3495713" y="3262900"/>
            <a:ext cx="774900" cy="78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032" name="Google Shape;6032;p68"/>
          <p:cNvCxnSpPr>
            <a:stCxn id="6012" idx="1"/>
          </p:cNvCxnSpPr>
          <p:nvPr/>
        </p:nvCxnSpPr>
        <p:spPr>
          <a:xfrm flipH="1">
            <a:off x="1647887" y="1664889"/>
            <a:ext cx="223200" cy="8550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033" name="Google Shape;6033;p68"/>
          <p:cNvCxnSpPr>
            <a:stCxn id="6012" idx="3"/>
          </p:cNvCxnSpPr>
          <p:nvPr/>
        </p:nvCxnSpPr>
        <p:spPr>
          <a:xfrm>
            <a:off x="2742887" y="1664889"/>
            <a:ext cx="327000" cy="713100"/>
          </a:xfrm>
          <a:prstGeom prst="bentConnector2">
            <a:avLst/>
          </a:prstGeom>
          <a:noFill/>
          <a:ln cap="flat" cmpd="sng" w="9525">
            <a:solidFill>
              <a:schemeClr val="accent1"/>
            </a:solidFill>
            <a:prstDash val="solid"/>
            <a:miter lim="800000"/>
            <a:headEnd len="med" w="med" type="triangle"/>
            <a:tailEnd len="med" w="med" type="triangle"/>
          </a:ln>
        </p:spPr>
      </p:cxnSp>
      <p:sp>
        <p:nvSpPr>
          <p:cNvPr id="6034" name="Google Shape;6034;p68"/>
          <p:cNvSpPr/>
          <p:nvPr/>
        </p:nvSpPr>
        <p:spPr>
          <a:xfrm>
            <a:off x="9812258" y="725805"/>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維護服務效率低</a:t>
            </a:r>
            <a:endParaRPr/>
          </a:p>
        </p:txBody>
      </p:sp>
      <p:sp>
        <p:nvSpPr>
          <p:cNvPr id="6035" name="Google Shape;6035;p68"/>
          <p:cNvSpPr/>
          <p:nvPr/>
        </p:nvSpPr>
        <p:spPr>
          <a:xfrm>
            <a:off x="4641987"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6" name="Google Shape;6036;p68"/>
          <p:cNvSpPr/>
          <p:nvPr/>
        </p:nvSpPr>
        <p:spPr>
          <a:xfrm>
            <a:off x="4624434" y="2451524"/>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7" name="Google Shape;6037;p68"/>
          <p:cNvSpPr/>
          <p:nvPr/>
        </p:nvSpPr>
        <p:spPr>
          <a:xfrm>
            <a:off x="4571875" y="1413907"/>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8" name="Google Shape;6038;p68"/>
          <p:cNvSpPr/>
          <p:nvPr/>
        </p:nvSpPr>
        <p:spPr>
          <a:xfrm>
            <a:off x="7584556" y="143013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39" name="Google Shape;6039;p68"/>
          <p:cNvSpPr/>
          <p:nvPr/>
        </p:nvSpPr>
        <p:spPr>
          <a:xfrm>
            <a:off x="6012470" y="1294966"/>
            <a:ext cx="1295700" cy="4533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現況SCOR</a:t>
            </a:r>
            <a:endParaRPr/>
          </a:p>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L2績效表現</a:t>
            </a:r>
            <a:endParaRPr/>
          </a:p>
        </p:txBody>
      </p:sp>
      <p:cxnSp>
        <p:nvCxnSpPr>
          <p:cNvPr id="6040" name="Google Shape;6040;p68"/>
          <p:cNvCxnSpPr>
            <a:stCxn id="6037" idx="6"/>
            <a:endCxn id="6039" idx="1"/>
          </p:cNvCxnSpPr>
          <p:nvPr/>
        </p:nvCxnSpPr>
        <p:spPr>
          <a:xfrm flipH="1" rot="10800000">
            <a:off x="5338675" y="1521757"/>
            <a:ext cx="673800" cy="232200"/>
          </a:xfrm>
          <a:prstGeom prst="bentConnector3">
            <a:avLst>
              <a:gd fmla="val 48765" name="adj1"/>
            </a:avLst>
          </a:prstGeom>
          <a:noFill/>
          <a:ln cap="flat" cmpd="sng" w="28575">
            <a:solidFill>
              <a:srgbClr val="C00000"/>
            </a:solidFill>
            <a:prstDash val="solid"/>
            <a:miter lim="800000"/>
            <a:headEnd len="sm" w="sm" type="none"/>
            <a:tailEnd len="med" w="med" type="triangle"/>
          </a:ln>
        </p:spPr>
      </p:cxnSp>
      <p:sp>
        <p:nvSpPr>
          <p:cNvPr id="6041" name="Google Shape;6041;p68"/>
          <p:cNvSpPr/>
          <p:nvPr/>
        </p:nvSpPr>
        <p:spPr>
          <a:xfrm>
            <a:off x="9440258" y="1520153"/>
            <a:ext cx="2645400" cy="682500"/>
          </a:xfrm>
          <a:prstGeom prst="roundRect">
            <a:avLst>
              <a:gd fmla="val 6921" name="adj"/>
            </a:avLst>
          </a:prstGeom>
          <a:solidFill>
            <a:schemeClr val="lt1"/>
          </a:solidFill>
          <a:ln cap="flat" cmpd="sng" w="12700">
            <a:solidFill>
              <a:srgbClr val="0E53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1-站牌故障通報方式不及時</a:t>
            </a:r>
            <a:endParaRPr sz="1200">
              <a:solidFill>
                <a:srgbClr val="0E53EE"/>
              </a:solidFill>
              <a:latin typeface="Microsoft JhengHei"/>
              <a:ea typeface="Microsoft JhengHei"/>
              <a:cs typeface="Microsoft JhengHei"/>
              <a:sym typeface="Microsoft JhengHei"/>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2-廠商重製物料備料時間高</a:t>
            </a:r>
            <a:endParaRPr/>
          </a:p>
        </p:txBody>
      </p:sp>
      <p:cxnSp>
        <p:nvCxnSpPr>
          <p:cNvPr id="6042" name="Google Shape;6042;p68"/>
          <p:cNvCxnSpPr>
            <a:stCxn id="6014" idx="3"/>
            <a:endCxn id="6039" idx="1"/>
          </p:cNvCxnSpPr>
          <p:nvPr/>
        </p:nvCxnSpPr>
        <p:spPr>
          <a:xfrm flipH="1" rot="10800000">
            <a:off x="5494407" y="1521568"/>
            <a:ext cx="518100" cy="1241400"/>
          </a:xfrm>
          <a:prstGeom prst="bentConnector3">
            <a:avLst>
              <a:gd fmla="val 32341" name="adj1"/>
            </a:avLst>
          </a:prstGeom>
          <a:noFill/>
          <a:ln cap="flat" cmpd="sng" w="28575">
            <a:solidFill>
              <a:srgbClr val="C00000"/>
            </a:solidFill>
            <a:prstDash val="solid"/>
            <a:miter lim="800000"/>
            <a:headEnd len="sm" w="sm" type="none"/>
            <a:tailEnd len="med" w="med" type="triangle"/>
          </a:ln>
        </p:spPr>
      </p:cxnSp>
      <p:cxnSp>
        <p:nvCxnSpPr>
          <p:cNvPr id="6043" name="Google Shape;6043;p68"/>
          <p:cNvCxnSpPr>
            <a:stCxn id="6024" idx="1"/>
            <a:endCxn id="6039" idx="3"/>
          </p:cNvCxnSpPr>
          <p:nvPr/>
        </p:nvCxnSpPr>
        <p:spPr>
          <a:xfrm rot="10800000">
            <a:off x="7308240" y="1521608"/>
            <a:ext cx="291000" cy="232500"/>
          </a:xfrm>
          <a:prstGeom prst="bentConnector3">
            <a:avLst>
              <a:gd fmla="val 50012" name="adj1"/>
            </a:avLst>
          </a:prstGeom>
          <a:noFill/>
          <a:ln cap="flat" cmpd="sng" w="28575">
            <a:solidFill>
              <a:srgbClr val="C00000"/>
            </a:solidFill>
            <a:prstDash val="solid"/>
            <a:miter lim="800000"/>
            <a:headEnd len="sm" w="sm" type="none"/>
            <a:tailEnd len="med" w="med" type="triangle"/>
          </a:ln>
        </p:spPr>
      </p:cxnSp>
      <p:cxnSp>
        <p:nvCxnSpPr>
          <p:cNvPr id="6044" name="Google Shape;6044;p68"/>
          <p:cNvCxnSpPr>
            <a:stCxn id="6035" idx="0"/>
          </p:cNvCxnSpPr>
          <p:nvPr/>
        </p:nvCxnSpPr>
        <p:spPr>
          <a:xfrm rot="-5400000">
            <a:off x="4663137" y="3109898"/>
            <a:ext cx="1355100" cy="630600"/>
          </a:xfrm>
          <a:prstGeom prst="bentConnector3">
            <a:avLst>
              <a:gd fmla="val -1534" name="adj1"/>
            </a:avLst>
          </a:prstGeom>
          <a:noFill/>
          <a:ln cap="flat" cmpd="sng" w="28575">
            <a:solidFill>
              <a:srgbClr val="C00000"/>
            </a:solidFill>
            <a:prstDash val="solid"/>
            <a:miter lim="800000"/>
            <a:headEnd len="sm" w="sm" type="none"/>
            <a:tailEnd len="sm" w="sm" type="none"/>
          </a:ln>
        </p:spPr>
      </p:cxnSp>
      <p:sp>
        <p:nvSpPr>
          <p:cNvPr id="6045" name="Google Shape;6045;p68"/>
          <p:cNvSpPr/>
          <p:nvPr/>
        </p:nvSpPr>
        <p:spPr>
          <a:xfrm>
            <a:off x="5723580"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6" name="Google Shape;6046;p68"/>
          <p:cNvSpPr/>
          <p:nvPr/>
        </p:nvSpPr>
        <p:spPr>
          <a:xfrm>
            <a:off x="5723368" y="2472331"/>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7" name="Google Shape;6047;p68"/>
          <p:cNvSpPr/>
          <p:nvPr/>
        </p:nvSpPr>
        <p:spPr>
          <a:xfrm>
            <a:off x="8323935" y="421144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8" name="Google Shape;6048;p68"/>
          <p:cNvSpPr/>
          <p:nvPr/>
        </p:nvSpPr>
        <p:spPr>
          <a:xfrm>
            <a:off x="7008363" y="241347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49" name="Google Shape;6049;p68"/>
          <p:cNvSpPr/>
          <p:nvPr/>
        </p:nvSpPr>
        <p:spPr>
          <a:xfrm>
            <a:off x="8246033" y="2451912"/>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50" name="Google Shape;6050;p68"/>
          <p:cNvSpPr/>
          <p:nvPr/>
        </p:nvSpPr>
        <p:spPr>
          <a:xfrm>
            <a:off x="7099031" y="4851331"/>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051" name="Google Shape;6051;p68"/>
          <p:cNvCxnSpPr>
            <a:stCxn id="6046" idx="6"/>
            <a:endCxn id="6039" idx="2"/>
          </p:cNvCxnSpPr>
          <p:nvPr/>
        </p:nvCxnSpPr>
        <p:spPr>
          <a:xfrm flipH="1" rot="10800000">
            <a:off x="6490168" y="1748281"/>
            <a:ext cx="170100" cy="1064100"/>
          </a:xfrm>
          <a:prstGeom prst="bentConnector2">
            <a:avLst/>
          </a:prstGeom>
          <a:noFill/>
          <a:ln cap="flat" cmpd="sng" w="28575">
            <a:solidFill>
              <a:srgbClr val="C00000"/>
            </a:solidFill>
            <a:prstDash val="solid"/>
            <a:miter lim="800000"/>
            <a:headEnd len="sm" w="sm" type="none"/>
            <a:tailEnd len="med" w="med" type="triangle"/>
          </a:ln>
        </p:spPr>
      </p:cxnSp>
      <p:cxnSp>
        <p:nvCxnSpPr>
          <p:cNvPr id="6052" name="Google Shape;6052;p68"/>
          <p:cNvCxnSpPr>
            <a:stCxn id="5983" idx="3"/>
          </p:cNvCxnSpPr>
          <p:nvPr/>
        </p:nvCxnSpPr>
        <p:spPr>
          <a:xfrm flipH="1" rot="10800000">
            <a:off x="6592119" y="2643817"/>
            <a:ext cx="72300" cy="1782900"/>
          </a:xfrm>
          <a:prstGeom prst="bentConnector2">
            <a:avLst/>
          </a:prstGeom>
          <a:noFill/>
          <a:ln cap="flat" cmpd="sng" w="28575">
            <a:solidFill>
              <a:srgbClr val="C00000"/>
            </a:solidFill>
            <a:prstDash val="solid"/>
            <a:miter lim="800000"/>
            <a:headEnd len="sm" w="sm" type="none"/>
            <a:tailEnd len="sm" w="sm" type="none"/>
          </a:ln>
        </p:spPr>
      </p:cxnSp>
      <p:cxnSp>
        <p:nvCxnSpPr>
          <p:cNvPr id="6053" name="Google Shape;6053;p68"/>
          <p:cNvCxnSpPr>
            <a:stCxn id="6050" idx="2"/>
          </p:cNvCxnSpPr>
          <p:nvPr/>
        </p:nvCxnSpPr>
        <p:spPr>
          <a:xfrm rot="10800000">
            <a:off x="6669731" y="4371481"/>
            <a:ext cx="429300" cy="819900"/>
          </a:xfrm>
          <a:prstGeom prst="bentConnector2">
            <a:avLst/>
          </a:prstGeom>
          <a:noFill/>
          <a:ln cap="flat" cmpd="sng" w="28575">
            <a:solidFill>
              <a:srgbClr val="C00000"/>
            </a:solidFill>
            <a:prstDash val="solid"/>
            <a:miter lim="800000"/>
            <a:headEnd len="sm" w="sm" type="none"/>
            <a:tailEnd len="sm" w="sm" type="none"/>
          </a:ln>
        </p:spPr>
      </p:cxnSp>
      <p:cxnSp>
        <p:nvCxnSpPr>
          <p:cNvPr id="6054" name="Google Shape;6054;p68"/>
          <p:cNvCxnSpPr>
            <a:stCxn id="6047" idx="2"/>
          </p:cNvCxnSpPr>
          <p:nvPr/>
        </p:nvCxnSpPr>
        <p:spPr>
          <a:xfrm flipH="1">
            <a:off x="6670935" y="4551499"/>
            <a:ext cx="1653000" cy="600"/>
          </a:xfrm>
          <a:prstGeom prst="bentConnector3">
            <a:avLst>
              <a:gd fmla="val 50004" name="adj1"/>
            </a:avLst>
          </a:prstGeom>
          <a:noFill/>
          <a:ln cap="flat" cmpd="sng" w="28575">
            <a:solidFill>
              <a:srgbClr val="C00000"/>
            </a:solidFill>
            <a:prstDash val="solid"/>
            <a:miter lim="800000"/>
            <a:headEnd len="sm" w="sm" type="none"/>
            <a:tailEnd len="sm" w="sm" type="none"/>
          </a:ln>
        </p:spPr>
      </p:cxnSp>
      <p:cxnSp>
        <p:nvCxnSpPr>
          <p:cNvPr id="6055" name="Google Shape;6055;p68"/>
          <p:cNvCxnSpPr>
            <a:stCxn id="6049" idx="0"/>
          </p:cNvCxnSpPr>
          <p:nvPr/>
        </p:nvCxnSpPr>
        <p:spPr>
          <a:xfrm flipH="1" rot="5400000">
            <a:off x="7571783" y="1394262"/>
            <a:ext cx="163500" cy="1951800"/>
          </a:xfrm>
          <a:prstGeom prst="bentConnector2">
            <a:avLst/>
          </a:prstGeom>
          <a:noFill/>
          <a:ln cap="flat" cmpd="sng" w="28575">
            <a:solidFill>
              <a:srgbClr val="C00000"/>
            </a:solidFill>
            <a:prstDash val="solid"/>
            <a:miter lim="800000"/>
            <a:headEnd len="sm" w="sm" type="none"/>
            <a:tailEnd len="sm" w="sm" type="none"/>
          </a:ln>
        </p:spPr>
      </p:cxnSp>
      <p:cxnSp>
        <p:nvCxnSpPr>
          <p:cNvPr id="6056" name="Google Shape;6056;p68"/>
          <p:cNvCxnSpPr>
            <a:stCxn id="6048" idx="0"/>
          </p:cNvCxnSpPr>
          <p:nvPr/>
        </p:nvCxnSpPr>
        <p:spPr>
          <a:xfrm rot="-5400000">
            <a:off x="7337013" y="2343128"/>
            <a:ext cx="125100" cy="15600"/>
          </a:xfrm>
          <a:prstGeom prst="bentConnector3">
            <a:avLst>
              <a:gd fmla="val -3120" name="adj1"/>
            </a:avLst>
          </a:prstGeom>
          <a:noFill/>
          <a:ln cap="flat" cmpd="sng" w="28575">
            <a:solidFill>
              <a:srgbClr val="C00000"/>
            </a:solidFill>
            <a:prstDash val="solid"/>
            <a:miter lim="800000"/>
            <a:headEnd len="sm" w="sm" type="none"/>
            <a:tailEnd len="sm" w="sm" type="none"/>
          </a:ln>
        </p:spPr>
      </p:cxnSp>
      <p:cxnSp>
        <p:nvCxnSpPr>
          <p:cNvPr id="6057" name="Google Shape;6057;p68"/>
          <p:cNvCxnSpPr>
            <a:stCxn id="6045" idx="2"/>
          </p:cNvCxnSpPr>
          <p:nvPr/>
        </p:nvCxnSpPr>
        <p:spPr>
          <a:xfrm rot="10800000">
            <a:off x="5654280" y="4102598"/>
            <a:ext cx="69300" cy="340200"/>
          </a:xfrm>
          <a:prstGeom prst="bentConnector2">
            <a:avLst/>
          </a:prstGeom>
          <a:noFill/>
          <a:ln cap="flat" cmpd="sng" w="28575">
            <a:solidFill>
              <a:srgbClr val="C00000"/>
            </a:solidFill>
            <a:prstDash val="solid"/>
            <a:miter lim="800000"/>
            <a:headEnd len="sm" w="sm" type="none"/>
            <a:tailEnd len="sm" w="sm" type="none"/>
          </a:ln>
        </p:spPr>
      </p:cxnSp>
      <p:sp>
        <p:nvSpPr>
          <p:cNvPr id="6058" name="Google Shape;6058;p68"/>
          <p:cNvSpPr/>
          <p:nvPr/>
        </p:nvSpPr>
        <p:spPr>
          <a:xfrm>
            <a:off x="10099401" y="2451524"/>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cxnSp>
        <p:nvCxnSpPr>
          <p:cNvPr id="6059" name="Google Shape;6059;p68"/>
          <p:cNvCxnSpPr/>
          <p:nvPr/>
        </p:nvCxnSpPr>
        <p:spPr>
          <a:xfrm>
            <a:off x="10380594" y="3010583"/>
            <a:ext cx="0" cy="710400"/>
          </a:xfrm>
          <a:prstGeom prst="straightConnector1">
            <a:avLst/>
          </a:prstGeom>
          <a:noFill/>
          <a:ln cap="flat" cmpd="sng" w="9525">
            <a:solidFill>
              <a:schemeClr val="accent1"/>
            </a:solidFill>
            <a:prstDash val="solid"/>
            <a:miter lim="800000"/>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4" name="Shape 6064"/>
        <p:cNvGrpSpPr/>
        <p:nvPr/>
      </p:nvGrpSpPr>
      <p:grpSpPr>
        <a:xfrm>
          <a:off x="0" y="0"/>
          <a:ext cx="0" cy="0"/>
          <a:chOff x="0" y="0"/>
          <a:chExt cx="0" cy="0"/>
        </a:xfrm>
      </p:grpSpPr>
      <p:sp>
        <p:nvSpPr>
          <p:cNvPr id="6065" name="Google Shape;6065;p69"/>
          <p:cNvSpPr txBox="1"/>
          <p:nvPr>
            <p:ph idx="1" type="body"/>
          </p:nvPr>
        </p:nvSpPr>
        <p:spPr>
          <a:xfrm>
            <a:off x="515938" y="462423"/>
            <a:ext cx="63708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績效分析-以SCOR為基的FRT分析(1/2)</a:t>
            </a:r>
            <a:endParaRPr/>
          </a:p>
        </p:txBody>
      </p:sp>
      <p:sp>
        <p:nvSpPr>
          <p:cNvPr id="6066" name="Google Shape;6066;p69"/>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067" name="Google Shape;6067;p69"/>
          <p:cNvCxnSpPr/>
          <p:nvPr/>
        </p:nvCxnSpPr>
        <p:spPr>
          <a:xfrm>
            <a:off x="2139518" y="1281220"/>
            <a:ext cx="0" cy="5576700"/>
          </a:xfrm>
          <a:prstGeom prst="straightConnector1">
            <a:avLst/>
          </a:prstGeom>
          <a:noFill/>
          <a:ln cap="flat" cmpd="sng" w="19050">
            <a:solidFill>
              <a:schemeClr val="accent1"/>
            </a:solidFill>
            <a:prstDash val="dash"/>
            <a:miter lim="800000"/>
            <a:headEnd len="sm" w="sm" type="none"/>
            <a:tailEnd len="sm" w="sm" type="none"/>
          </a:ln>
        </p:spPr>
      </p:cxnSp>
      <p:cxnSp>
        <p:nvCxnSpPr>
          <p:cNvPr id="6068" name="Google Shape;6068;p69"/>
          <p:cNvCxnSpPr/>
          <p:nvPr/>
        </p:nvCxnSpPr>
        <p:spPr>
          <a:xfrm flipH="1" rot="10800000">
            <a:off x="0" y="2512302"/>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6069" name="Google Shape;6069;p69"/>
          <p:cNvCxnSpPr/>
          <p:nvPr/>
        </p:nvCxnSpPr>
        <p:spPr>
          <a:xfrm flipH="1" rot="10800000">
            <a:off x="0" y="4034019"/>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6070" name="Google Shape;6070;p69"/>
          <p:cNvCxnSpPr/>
          <p:nvPr/>
        </p:nvCxnSpPr>
        <p:spPr>
          <a:xfrm flipH="1" rot="10800000">
            <a:off x="0" y="5374948"/>
            <a:ext cx="12192000" cy="71100"/>
          </a:xfrm>
          <a:prstGeom prst="straightConnector1">
            <a:avLst/>
          </a:prstGeom>
          <a:noFill/>
          <a:ln cap="flat" cmpd="sng" w="19050">
            <a:solidFill>
              <a:schemeClr val="accent1"/>
            </a:solidFill>
            <a:prstDash val="dash"/>
            <a:miter lim="800000"/>
            <a:headEnd len="sm" w="sm" type="none"/>
            <a:tailEnd len="sm" w="sm" type="none"/>
          </a:ln>
        </p:spPr>
      </p:cxnSp>
      <p:sp>
        <p:nvSpPr>
          <p:cNvPr id="6071" name="Google Shape;6071;p69"/>
          <p:cNvSpPr/>
          <p:nvPr/>
        </p:nvSpPr>
        <p:spPr>
          <a:xfrm>
            <a:off x="4083016" y="4410839"/>
            <a:ext cx="24924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產品尺寸</a:t>
            </a:r>
            <a:endParaRPr b="1" sz="1700">
              <a:solidFill>
                <a:schemeClr val="lt1"/>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       符合標準</a:t>
            </a:r>
            <a:endParaRPr b="1" sz="1700">
              <a:solidFill>
                <a:schemeClr val="lt1"/>
              </a:solidFill>
              <a:latin typeface="Microsoft JhengHei"/>
              <a:ea typeface="Microsoft JhengHei"/>
              <a:cs typeface="Microsoft JhengHei"/>
              <a:sym typeface="Microsoft JhengHei"/>
            </a:endParaRPr>
          </a:p>
        </p:txBody>
      </p:sp>
      <p:sp>
        <p:nvSpPr>
          <p:cNvPr id="6072" name="Google Shape;6072;p69"/>
          <p:cNvSpPr/>
          <p:nvPr/>
        </p:nvSpPr>
        <p:spPr>
          <a:xfrm>
            <a:off x="7145492" y="2956634"/>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符合驗收規格</a:t>
            </a:r>
            <a:endParaRPr/>
          </a:p>
        </p:txBody>
      </p:sp>
      <p:sp>
        <p:nvSpPr>
          <p:cNvPr id="6073" name="Google Shape;6073;p69"/>
          <p:cNvSpPr/>
          <p:nvPr/>
        </p:nvSpPr>
        <p:spPr>
          <a:xfrm>
            <a:off x="6745577" y="4392427"/>
            <a:ext cx="24816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路線資料</a:t>
            </a:r>
            <a:endParaRPr b="1" sz="1700">
              <a:solidFill>
                <a:schemeClr val="lt1"/>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     印製正確</a:t>
            </a:r>
            <a:endParaRPr/>
          </a:p>
        </p:txBody>
      </p:sp>
      <p:sp>
        <p:nvSpPr>
          <p:cNvPr id="6074" name="Google Shape;6074;p69"/>
          <p:cNvSpPr/>
          <p:nvPr/>
        </p:nvSpPr>
        <p:spPr>
          <a:xfrm>
            <a:off x="2276994" y="5783208"/>
            <a:ext cx="24090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建立製造商抽驗制度，進行源頭管理</a:t>
            </a:r>
            <a:endParaRPr/>
          </a:p>
        </p:txBody>
      </p:sp>
      <p:sp>
        <p:nvSpPr>
          <p:cNvPr id="6075" name="Google Shape;6075;p69"/>
          <p:cNvSpPr/>
          <p:nvPr/>
        </p:nvSpPr>
        <p:spPr>
          <a:xfrm>
            <a:off x="7042705" y="5793845"/>
            <a:ext cx="15348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建立廠商品質</a:t>
            </a:r>
            <a:endParaRPr b="1" sz="1600">
              <a:solidFill>
                <a:schemeClr val="lt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檢核機制</a:t>
            </a:r>
            <a:endParaRPr/>
          </a:p>
        </p:txBody>
      </p:sp>
      <p:sp>
        <p:nvSpPr>
          <p:cNvPr id="6076" name="Google Shape;6076;p69"/>
          <p:cNvSpPr/>
          <p:nvPr/>
        </p:nvSpPr>
        <p:spPr>
          <a:xfrm rot="-2770832">
            <a:off x="5480437" y="2309356"/>
            <a:ext cx="566301" cy="58221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7" name="Google Shape;6077;p69"/>
          <p:cNvSpPr/>
          <p:nvPr/>
        </p:nvSpPr>
        <p:spPr>
          <a:xfrm rot="-7878351">
            <a:off x="7523188" y="2320127"/>
            <a:ext cx="566296" cy="58224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8" name="Google Shape;6078;p69"/>
          <p:cNvSpPr/>
          <p:nvPr/>
        </p:nvSpPr>
        <p:spPr>
          <a:xfrm rot="-5400000">
            <a:off x="7704813"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9" name="Google Shape;6079;p69"/>
          <p:cNvSpPr/>
          <p:nvPr/>
        </p:nvSpPr>
        <p:spPr>
          <a:xfrm rot="-5400000">
            <a:off x="5074320"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0" name="Google Shape;6080;p69"/>
          <p:cNvSpPr/>
          <p:nvPr/>
        </p:nvSpPr>
        <p:spPr>
          <a:xfrm rot="-3935623">
            <a:off x="4423737" y="5154791"/>
            <a:ext cx="566306" cy="5824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1" name="Google Shape;6081;p69"/>
          <p:cNvSpPr/>
          <p:nvPr/>
        </p:nvSpPr>
        <p:spPr>
          <a:xfrm rot="-5400000">
            <a:off x="5329772" y="5146949"/>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2" name="Google Shape;6082;p69"/>
          <p:cNvSpPr/>
          <p:nvPr/>
        </p:nvSpPr>
        <p:spPr>
          <a:xfrm rot="-4270870">
            <a:off x="7498693" y="5097582"/>
            <a:ext cx="566377" cy="5822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3" name="Google Shape;6083;p69"/>
          <p:cNvSpPr/>
          <p:nvPr/>
        </p:nvSpPr>
        <p:spPr>
          <a:xfrm>
            <a:off x="8690679" y="5810830"/>
            <a:ext cx="21048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路線資料印製前拍照上傳經檢核確認</a:t>
            </a:r>
            <a:endParaRPr/>
          </a:p>
        </p:txBody>
      </p:sp>
      <p:sp>
        <p:nvSpPr>
          <p:cNvPr id="6084" name="Google Shape;6084;p69"/>
          <p:cNvSpPr/>
          <p:nvPr/>
        </p:nvSpPr>
        <p:spPr>
          <a:xfrm>
            <a:off x="5839953" y="151928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提升產品</a:t>
            </a:r>
            <a:endParaRPr b="1" sz="1700">
              <a:solidFill>
                <a:schemeClr val="lt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交貨品質</a:t>
            </a:r>
            <a:endParaRPr/>
          </a:p>
        </p:txBody>
      </p:sp>
      <p:sp>
        <p:nvSpPr>
          <p:cNvPr id="6085" name="Google Shape;6085;p69"/>
          <p:cNvSpPr/>
          <p:nvPr/>
        </p:nvSpPr>
        <p:spPr>
          <a:xfrm>
            <a:off x="4576875" y="292421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生產品質高</a:t>
            </a:r>
            <a:endParaRPr/>
          </a:p>
        </p:txBody>
      </p:sp>
      <p:sp>
        <p:nvSpPr>
          <p:cNvPr id="6086" name="Google Shape;6086;p69"/>
          <p:cNvSpPr/>
          <p:nvPr/>
        </p:nvSpPr>
        <p:spPr>
          <a:xfrm rot="-7547716">
            <a:off x="8542250" y="5110218"/>
            <a:ext cx="566260" cy="582406"/>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7" name="Google Shape;6087;p69"/>
          <p:cNvSpPr/>
          <p:nvPr/>
        </p:nvSpPr>
        <p:spPr>
          <a:xfrm>
            <a:off x="8227214" y="4713236"/>
            <a:ext cx="863400" cy="3066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8" name="Google Shape;6088;p69"/>
          <p:cNvSpPr/>
          <p:nvPr/>
        </p:nvSpPr>
        <p:spPr>
          <a:xfrm>
            <a:off x="5558760" y="4745656"/>
            <a:ext cx="912000" cy="3117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9" name="Google Shape;6089;p69"/>
          <p:cNvSpPr txBox="1"/>
          <p:nvPr/>
        </p:nvSpPr>
        <p:spPr>
          <a:xfrm>
            <a:off x="5547563" y="4762640"/>
            <a:ext cx="967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&gt;5% -&gt; &lt;2%</a:t>
            </a:r>
            <a:endParaRPr b="1" sz="1100">
              <a:solidFill>
                <a:srgbClr val="FFFF00"/>
              </a:solidFill>
              <a:latin typeface="Arial"/>
              <a:ea typeface="Arial"/>
              <a:cs typeface="Arial"/>
              <a:sym typeface="Arial"/>
            </a:endParaRPr>
          </a:p>
        </p:txBody>
      </p:sp>
      <p:sp>
        <p:nvSpPr>
          <p:cNvPr id="6090" name="Google Shape;6090;p69"/>
          <p:cNvSpPr txBox="1"/>
          <p:nvPr/>
        </p:nvSpPr>
        <p:spPr>
          <a:xfrm>
            <a:off x="8212031" y="4730331"/>
            <a:ext cx="10776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&gt;3% -&gt; &lt;2%</a:t>
            </a:r>
            <a:endParaRPr b="1" sz="1100">
              <a:solidFill>
                <a:srgbClr val="FFFF00"/>
              </a:solidFill>
              <a:latin typeface="Arial"/>
              <a:ea typeface="Arial"/>
              <a:cs typeface="Arial"/>
              <a:sym typeface="Arial"/>
            </a:endParaRPr>
          </a:p>
        </p:txBody>
      </p:sp>
      <p:sp>
        <p:nvSpPr>
          <p:cNvPr id="6091" name="Google Shape;6091;p69"/>
          <p:cNvSpPr/>
          <p:nvPr/>
        </p:nvSpPr>
        <p:spPr>
          <a:xfrm>
            <a:off x="185399" y="1616930"/>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企業目標</a:t>
            </a:r>
            <a:endParaRPr/>
          </a:p>
        </p:txBody>
      </p:sp>
      <p:sp>
        <p:nvSpPr>
          <p:cNvPr id="6092" name="Google Shape;6092;p69"/>
          <p:cNvSpPr/>
          <p:nvPr/>
        </p:nvSpPr>
        <p:spPr>
          <a:xfrm>
            <a:off x="267003" y="3001042"/>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SCOR L1</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改善程度</a:t>
            </a:r>
            <a:endParaRPr/>
          </a:p>
        </p:txBody>
      </p:sp>
      <p:sp>
        <p:nvSpPr>
          <p:cNvPr id="6093" name="Google Shape;6093;p69"/>
          <p:cNvSpPr/>
          <p:nvPr/>
        </p:nvSpPr>
        <p:spPr>
          <a:xfrm>
            <a:off x="267003" y="4415830"/>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SCOR L2</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改善程度</a:t>
            </a:r>
            <a:endParaRPr/>
          </a:p>
        </p:txBody>
      </p:sp>
      <p:sp>
        <p:nvSpPr>
          <p:cNvPr id="6094" name="Google Shape;6094;p69"/>
          <p:cNvSpPr/>
          <p:nvPr/>
        </p:nvSpPr>
        <p:spPr>
          <a:xfrm>
            <a:off x="267003" y="5841125"/>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改善方向</a:t>
            </a:r>
            <a:endParaRPr/>
          </a:p>
        </p:txBody>
      </p:sp>
      <p:sp>
        <p:nvSpPr>
          <p:cNvPr id="6095" name="Google Shape;6095;p69"/>
          <p:cNvSpPr/>
          <p:nvPr/>
        </p:nvSpPr>
        <p:spPr>
          <a:xfrm>
            <a:off x="4751910" y="5783207"/>
            <a:ext cx="21879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站牌規格製造前中後階段定期檢核</a:t>
            </a:r>
            <a:endParaRPr/>
          </a:p>
        </p:txBody>
      </p:sp>
      <p:sp>
        <p:nvSpPr>
          <p:cNvPr id="6096" name="Google Shape;6096;p69"/>
          <p:cNvSpPr/>
          <p:nvPr/>
        </p:nvSpPr>
        <p:spPr>
          <a:xfrm rot="-7604907">
            <a:off x="6559161" y="5146918"/>
            <a:ext cx="566101" cy="582181"/>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8" name="Shape 5538"/>
        <p:cNvGrpSpPr/>
        <p:nvPr/>
      </p:nvGrpSpPr>
      <p:grpSpPr>
        <a:xfrm>
          <a:off x="0" y="0"/>
          <a:ext cx="0" cy="0"/>
          <a:chOff x="0" y="0"/>
          <a:chExt cx="0" cy="0"/>
        </a:xfrm>
      </p:grpSpPr>
      <p:sp>
        <p:nvSpPr>
          <p:cNvPr id="5539" name="Google Shape;5539;p43"/>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lt1"/>
              </a:buClr>
              <a:buSzPts val="49600"/>
              <a:buNone/>
            </a:pPr>
            <a:r>
              <a:rPr lang="zh-TW"/>
              <a:t>1</a:t>
            </a:r>
            <a:endParaRPr/>
          </a:p>
        </p:txBody>
      </p:sp>
      <p:sp>
        <p:nvSpPr>
          <p:cNvPr id="5540" name="Google Shape;5540;p43"/>
          <p:cNvSpPr txBox="1"/>
          <p:nvPr>
            <p:ph idx="2" type="body"/>
          </p:nvPr>
        </p:nvSpPr>
        <p:spPr>
          <a:xfrm>
            <a:off x="4917130" y="3856010"/>
            <a:ext cx="7427400" cy="13287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3200"/>
              <a:buNone/>
            </a:pPr>
            <a:r>
              <a:rPr lang="zh-TW" sz="3200"/>
              <a:t>企業描述與SWOT分析</a:t>
            </a:r>
            <a:endParaRPr sz="3200"/>
          </a:p>
          <a:p>
            <a:pPr indent="0" lvl="0" marL="0" rtl="0" algn="l">
              <a:lnSpc>
                <a:spcPct val="90000"/>
              </a:lnSpc>
              <a:spcBef>
                <a:spcPts val="1000"/>
              </a:spcBef>
              <a:spcAft>
                <a:spcPts val="0"/>
              </a:spcAft>
              <a:buClr>
                <a:srgbClr val="3F3F3F"/>
              </a:buClr>
              <a:buSzPts val="4800"/>
              <a:buNone/>
            </a:pPr>
            <a:r>
              <a:t/>
            </a:r>
            <a:endParaRPr/>
          </a:p>
        </p:txBody>
      </p:sp>
      <p:sp>
        <p:nvSpPr>
          <p:cNvPr id="5541" name="Google Shape;5541;p43"/>
          <p:cNvSpPr txBox="1"/>
          <p:nvPr>
            <p:ph idx="3" type="body"/>
          </p:nvPr>
        </p:nvSpPr>
        <p:spPr>
          <a:xfrm>
            <a:off x="4917130" y="4587740"/>
            <a:ext cx="12090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BFBFBF"/>
              </a:buClr>
              <a:buSzPts val="1400"/>
              <a:buNone/>
            </a:pPr>
            <a:r>
              <a:rPr lang="zh-TW"/>
              <a:t>Performance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0" name="Shape 6100"/>
        <p:cNvGrpSpPr/>
        <p:nvPr/>
      </p:nvGrpSpPr>
      <p:grpSpPr>
        <a:xfrm>
          <a:off x="0" y="0"/>
          <a:ext cx="0" cy="0"/>
          <a:chOff x="0" y="0"/>
          <a:chExt cx="0" cy="0"/>
        </a:xfrm>
      </p:grpSpPr>
      <p:sp>
        <p:nvSpPr>
          <p:cNvPr id="6101" name="Google Shape;6101;p70"/>
          <p:cNvSpPr txBox="1"/>
          <p:nvPr>
            <p:ph idx="1" type="body"/>
          </p:nvPr>
        </p:nvSpPr>
        <p:spPr>
          <a:xfrm>
            <a:off x="515938" y="462423"/>
            <a:ext cx="71064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 FRT分析(1/2) Thread Diagram</a:t>
            </a:r>
            <a:endParaRPr/>
          </a:p>
        </p:txBody>
      </p:sp>
      <p:sp>
        <p:nvSpPr>
          <p:cNvPr id="6102" name="Google Shape;6102;p70"/>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103" name="Google Shape;6103;p70"/>
          <p:cNvCxnSpPr/>
          <p:nvPr/>
        </p:nvCxnSpPr>
        <p:spPr>
          <a:xfrm>
            <a:off x="3498111" y="1265274"/>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6104" name="Google Shape;6104;p70"/>
          <p:cNvCxnSpPr/>
          <p:nvPr/>
        </p:nvCxnSpPr>
        <p:spPr>
          <a:xfrm>
            <a:off x="6712690" y="1281221"/>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6105" name="Google Shape;6105;p70"/>
          <p:cNvCxnSpPr/>
          <p:nvPr/>
        </p:nvCxnSpPr>
        <p:spPr>
          <a:xfrm>
            <a:off x="9399183" y="1281221"/>
            <a:ext cx="0" cy="5241900"/>
          </a:xfrm>
          <a:prstGeom prst="straightConnector1">
            <a:avLst/>
          </a:prstGeom>
          <a:noFill/>
          <a:ln cap="flat" cmpd="sng" w="9525">
            <a:solidFill>
              <a:schemeClr val="accent1"/>
            </a:solidFill>
            <a:prstDash val="solid"/>
            <a:miter lim="800000"/>
            <a:headEnd len="sm" w="sm" type="none"/>
            <a:tailEnd len="sm" w="sm" type="none"/>
          </a:ln>
        </p:spPr>
      </p:cxnSp>
      <p:sp>
        <p:nvSpPr>
          <p:cNvPr id="6106" name="Google Shape;6106;p70"/>
          <p:cNvSpPr/>
          <p:nvPr/>
        </p:nvSpPr>
        <p:spPr>
          <a:xfrm>
            <a:off x="1446028" y="5677786"/>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供應商</a:t>
            </a:r>
            <a:endParaRPr/>
          </a:p>
        </p:txBody>
      </p:sp>
      <p:sp>
        <p:nvSpPr>
          <p:cNvPr id="6107" name="Google Shape;6107;p70"/>
          <p:cNvSpPr/>
          <p:nvPr/>
        </p:nvSpPr>
        <p:spPr>
          <a:xfrm>
            <a:off x="4276956"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製造商</a:t>
            </a:r>
            <a:endParaRPr/>
          </a:p>
        </p:txBody>
      </p:sp>
      <p:sp>
        <p:nvSpPr>
          <p:cNvPr id="6108" name="Google Shape;6108;p70"/>
          <p:cNvSpPr/>
          <p:nvPr/>
        </p:nvSpPr>
        <p:spPr>
          <a:xfrm>
            <a:off x="7182904"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總部</a:t>
            </a:r>
            <a:endParaRPr/>
          </a:p>
        </p:txBody>
      </p:sp>
      <p:sp>
        <p:nvSpPr>
          <p:cNvPr id="6109" name="Google Shape;6109;p70"/>
          <p:cNvSpPr/>
          <p:nvPr/>
        </p:nvSpPr>
        <p:spPr>
          <a:xfrm>
            <a:off x="9658975" y="5677784"/>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客戶</a:t>
            </a:r>
            <a:endParaRPr/>
          </a:p>
        </p:txBody>
      </p:sp>
      <p:sp>
        <p:nvSpPr>
          <p:cNvPr id="6110" name="Google Shape;6110;p70"/>
          <p:cNvSpPr/>
          <p:nvPr/>
        </p:nvSpPr>
        <p:spPr>
          <a:xfrm>
            <a:off x="1334388" y="3586788"/>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M1</a:t>
            </a:r>
            <a:endParaRPr sz="1800">
              <a:solidFill>
                <a:schemeClr val="dk1"/>
              </a:solidFill>
              <a:latin typeface="Arial"/>
              <a:ea typeface="Arial"/>
              <a:cs typeface="Arial"/>
              <a:sym typeface="Arial"/>
            </a:endParaRPr>
          </a:p>
        </p:txBody>
      </p:sp>
      <p:sp>
        <p:nvSpPr>
          <p:cNvPr id="6111" name="Google Shape;6111;p70"/>
          <p:cNvSpPr/>
          <p:nvPr/>
        </p:nvSpPr>
        <p:spPr>
          <a:xfrm>
            <a:off x="5720319" y="408651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6112" name="Google Shape;6112;p70"/>
          <p:cNvSpPr/>
          <p:nvPr/>
        </p:nvSpPr>
        <p:spPr>
          <a:xfrm>
            <a:off x="1334388" y="4751052"/>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M3</a:t>
            </a:r>
            <a:endParaRPr sz="1800">
              <a:solidFill>
                <a:schemeClr val="dk1"/>
              </a:solidFill>
              <a:latin typeface="Arial"/>
              <a:ea typeface="Arial"/>
              <a:cs typeface="Arial"/>
              <a:sym typeface="Arial"/>
            </a:endParaRPr>
          </a:p>
        </p:txBody>
      </p:sp>
      <p:sp>
        <p:nvSpPr>
          <p:cNvPr id="6113" name="Google Shape;6113;p70"/>
          <p:cNvSpPr/>
          <p:nvPr/>
        </p:nvSpPr>
        <p:spPr>
          <a:xfrm>
            <a:off x="8374266" y="4235373"/>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6114" name="Google Shape;6114;p70"/>
          <p:cNvSpPr/>
          <p:nvPr/>
        </p:nvSpPr>
        <p:spPr>
          <a:xfrm>
            <a:off x="2496876" y="358678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D1</a:t>
            </a:r>
            <a:endParaRPr sz="1800">
              <a:solidFill>
                <a:schemeClr val="dk1"/>
              </a:solidFill>
              <a:latin typeface="Arial"/>
              <a:ea typeface="Arial"/>
              <a:cs typeface="Arial"/>
              <a:sym typeface="Arial"/>
            </a:endParaRPr>
          </a:p>
        </p:txBody>
      </p:sp>
      <p:sp>
        <p:nvSpPr>
          <p:cNvPr id="6115" name="Google Shape;6115;p70"/>
          <p:cNvSpPr/>
          <p:nvPr/>
        </p:nvSpPr>
        <p:spPr>
          <a:xfrm>
            <a:off x="2512829" y="4740419"/>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D3</a:t>
            </a:r>
            <a:endParaRPr sz="1800">
              <a:solidFill>
                <a:schemeClr val="dk1"/>
              </a:solidFill>
              <a:latin typeface="Arial"/>
              <a:ea typeface="Arial"/>
              <a:cs typeface="Arial"/>
              <a:sym typeface="Arial"/>
            </a:endParaRPr>
          </a:p>
        </p:txBody>
      </p:sp>
      <p:sp>
        <p:nvSpPr>
          <p:cNvPr id="6116" name="Google Shape;6116;p70"/>
          <p:cNvSpPr/>
          <p:nvPr/>
        </p:nvSpPr>
        <p:spPr>
          <a:xfrm>
            <a:off x="3600007" y="355488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117" name="Google Shape;6117;p70"/>
          <p:cNvSpPr/>
          <p:nvPr/>
        </p:nvSpPr>
        <p:spPr>
          <a:xfrm>
            <a:off x="3620382" y="4740418"/>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6118" name="Google Shape;6118;p70"/>
          <p:cNvSpPr/>
          <p:nvPr/>
        </p:nvSpPr>
        <p:spPr>
          <a:xfrm>
            <a:off x="4719977" y="4086517"/>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M2</a:t>
            </a:r>
            <a:endParaRPr sz="1800">
              <a:solidFill>
                <a:schemeClr val="dk1"/>
              </a:solidFill>
              <a:latin typeface="Arial"/>
              <a:ea typeface="Arial"/>
              <a:cs typeface="Arial"/>
              <a:sym typeface="Arial"/>
            </a:endParaRPr>
          </a:p>
        </p:txBody>
      </p:sp>
      <p:sp>
        <p:nvSpPr>
          <p:cNvPr id="6119" name="Google Shape;6119;p70"/>
          <p:cNvSpPr/>
          <p:nvPr/>
        </p:nvSpPr>
        <p:spPr>
          <a:xfrm>
            <a:off x="7086595"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120" name="Google Shape;6120;p70"/>
          <p:cNvSpPr/>
          <p:nvPr/>
        </p:nvSpPr>
        <p:spPr>
          <a:xfrm>
            <a:off x="7106970"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6121" name="Google Shape;6121;p70"/>
          <p:cNvSpPr/>
          <p:nvPr/>
        </p:nvSpPr>
        <p:spPr>
          <a:xfrm>
            <a:off x="10099401"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122" name="Google Shape;6122;p70"/>
          <p:cNvSpPr/>
          <p:nvPr/>
        </p:nvSpPr>
        <p:spPr>
          <a:xfrm>
            <a:off x="10119776"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cxnSp>
        <p:nvCxnSpPr>
          <p:cNvPr id="6123" name="Google Shape;6123;p70"/>
          <p:cNvCxnSpPr>
            <a:stCxn id="6110" idx="3"/>
            <a:endCxn id="6114" idx="1"/>
          </p:cNvCxnSpPr>
          <p:nvPr/>
        </p:nvCxnSpPr>
        <p:spPr>
          <a:xfrm>
            <a:off x="2206188" y="3926988"/>
            <a:ext cx="2907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24" name="Google Shape;6124;p70"/>
          <p:cNvCxnSpPr>
            <a:stCxn id="6112" idx="3"/>
            <a:endCxn id="6115" idx="1"/>
          </p:cNvCxnSpPr>
          <p:nvPr/>
        </p:nvCxnSpPr>
        <p:spPr>
          <a:xfrm flipH="1" rot="10800000">
            <a:off x="2206188" y="5080752"/>
            <a:ext cx="306600" cy="1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25" name="Google Shape;6125;p70"/>
          <p:cNvCxnSpPr>
            <a:stCxn id="6114" idx="3"/>
            <a:endCxn id="6116" idx="1"/>
          </p:cNvCxnSpPr>
          <p:nvPr/>
        </p:nvCxnSpPr>
        <p:spPr>
          <a:xfrm flipH="1" rot="10800000">
            <a:off x="3368676" y="3895187"/>
            <a:ext cx="231300" cy="31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26" name="Google Shape;6126;p70"/>
          <p:cNvCxnSpPr>
            <a:stCxn id="6115" idx="3"/>
            <a:endCxn id="6117" idx="1"/>
          </p:cNvCxnSpPr>
          <p:nvPr/>
        </p:nvCxnSpPr>
        <p:spPr>
          <a:xfrm>
            <a:off x="3384629" y="5080619"/>
            <a:ext cx="2358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27" name="Google Shape;6127;p70"/>
          <p:cNvCxnSpPr>
            <a:stCxn id="6118" idx="1"/>
            <a:endCxn id="6116" idx="3"/>
          </p:cNvCxnSpPr>
          <p:nvPr/>
        </p:nvCxnSpPr>
        <p:spPr>
          <a:xfrm rot="10800000">
            <a:off x="4471877" y="3895117"/>
            <a:ext cx="248100" cy="531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28" name="Google Shape;6128;p70"/>
          <p:cNvCxnSpPr>
            <a:stCxn id="6117" idx="3"/>
          </p:cNvCxnSpPr>
          <p:nvPr/>
        </p:nvCxnSpPr>
        <p:spPr>
          <a:xfrm flipH="1" rot="10800000">
            <a:off x="4492182" y="4426618"/>
            <a:ext cx="90300" cy="654000"/>
          </a:xfrm>
          <a:prstGeom prst="bentConnector2">
            <a:avLst/>
          </a:prstGeom>
          <a:noFill/>
          <a:ln cap="flat" cmpd="sng" w="9525">
            <a:solidFill>
              <a:schemeClr val="accent1"/>
            </a:solidFill>
            <a:prstDash val="solid"/>
            <a:miter lim="800000"/>
            <a:headEnd len="sm" w="sm" type="none"/>
            <a:tailEnd len="sm" w="sm" type="none"/>
          </a:ln>
        </p:spPr>
      </p:cxnSp>
      <p:cxnSp>
        <p:nvCxnSpPr>
          <p:cNvPr id="6129" name="Google Shape;6129;p70"/>
          <p:cNvCxnSpPr>
            <a:stCxn id="6118" idx="3"/>
            <a:endCxn id="6111" idx="1"/>
          </p:cNvCxnSpPr>
          <p:nvPr/>
        </p:nvCxnSpPr>
        <p:spPr>
          <a:xfrm>
            <a:off x="5591777" y="4426717"/>
            <a:ext cx="128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130" name="Google Shape;6130;p70"/>
          <p:cNvCxnSpPr>
            <a:stCxn id="6111" idx="3"/>
            <a:endCxn id="6119" idx="1"/>
          </p:cNvCxnSpPr>
          <p:nvPr/>
        </p:nvCxnSpPr>
        <p:spPr>
          <a:xfrm flipH="1" rot="10800000">
            <a:off x="6592119" y="3996217"/>
            <a:ext cx="494400" cy="43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31" name="Google Shape;6131;p70"/>
          <p:cNvCxnSpPr>
            <a:stCxn id="6111" idx="3"/>
            <a:endCxn id="6120" idx="1"/>
          </p:cNvCxnSpPr>
          <p:nvPr/>
        </p:nvCxnSpPr>
        <p:spPr>
          <a:xfrm>
            <a:off x="6592119" y="4426717"/>
            <a:ext cx="514800" cy="754800"/>
          </a:xfrm>
          <a:prstGeom prst="bentConnector3">
            <a:avLst>
              <a:gd fmla="val 49999" name="adj1"/>
            </a:avLst>
          </a:prstGeom>
          <a:noFill/>
          <a:ln cap="flat" cmpd="sng" w="9525">
            <a:solidFill>
              <a:schemeClr val="accent1"/>
            </a:solidFill>
            <a:prstDash val="solid"/>
            <a:miter lim="800000"/>
            <a:headEnd len="sm" w="sm" type="none"/>
            <a:tailEnd len="med" w="med" type="triangle"/>
          </a:ln>
        </p:spPr>
      </p:cxnSp>
      <p:cxnSp>
        <p:nvCxnSpPr>
          <p:cNvPr id="6132" name="Google Shape;6132;p70"/>
          <p:cNvCxnSpPr/>
          <p:nvPr/>
        </p:nvCxnSpPr>
        <p:spPr>
          <a:xfrm flipH="1" rot="-5400000">
            <a:off x="3453224" y="449689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33" name="Google Shape;6133;p70"/>
          <p:cNvCxnSpPr/>
          <p:nvPr/>
        </p:nvCxnSpPr>
        <p:spPr>
          <a:xfrm flipH="1" rot="-5400000">
            <a:off x="6955161" y="4555371"/>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34" name="Google Shape;6134;p70"/>
          <p:cNvCxnSpPr>
            <a:stCxn id="6113" idx="1"/>
            <a:endCxn id="6119" idx="3"/>
          </p:cNvCxnSpPr>
          <p:nvPr/>
        </p:nvCxnSpPr>
        <p:spPr>
          <a:xfrm rot="10800000">
            <a:off x="7958466" y="3995973"/>
            <a:ext cx="4158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35" name="Google Shape;6135;p70"/>
          <p:cNvCxnSpPr>
            <a:stCxn id="6120" idx="3"/>
          </p:cNvCxnSpPr>
          <p:nvPr/>
        </p:nvCxnSpPr>
        <p:spPr>
          <a:xfrm flipH="1" rot="10800000">
            <a:off x="7978770" y="4575629"/>
            <a:ext cx="183000" cy="606000"/>
          </a:xfrm>
          <a:prstGeom prst="bentConnector2">
            <a:avLst/>
          </a:prstGeom>
          <a:noFill/>
          <a:ln cap="flat" cmpd="sng" w="9525">
            <a:solidFill>
              <a:schemeClr val="accent1"/>
            </a:solidFill>
            <a:prstDash val="solid"/>
            <a:miter lim="800000"/>
            <a:headEnd len="sm" w="sm" type="none"/>
            <a:tailEnd len="sm" w="sm" type="none"/>
          </a:ln>
        </p:spPr>
      </p:cxnSp>
      <p:cxnSp>
        <p:nvCxnSpPr>
          <p:cNvPr id="6136" name="Google Shape;6136;p70"/>
          <p:cNvCxnSpPr>
            <a:stCxn id="6113" idx="3"/>
            <a:endCxn id="6121" idx="1"/>
          </p:cNvCxnSpPr>
          <p:nvPr/>
        </p:nvCxnSpPr>
        <p:spPr>
          <a:xfrm flipH="1" rot="10800000">
            <a:off x="9246066" y="3995973"/>
            <a:ext cx="8532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137" name="Google Shape;6137;p70"/>
          <p:cNvCxnSpPr>
            <a:stCxn id="6113" idx="3"/>
            <a:endCxn id="6122" idx="1"/>
          </p:cNvCxnSpPr>
          <p:nvPr/>
        </p:nvCxnSpPr>
        <p:spPr>
          <a:xfrm>
            <a:off x="9246066" y="4575573"/>
            <a:ext cx="873600" cy="606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6138" name="Google Shape;6138;p70"/>
          <p:cNvSpPr/>
          <p:nvPr/>
        </p:nvSpPr>
        <p:spPr>
          <a:xfrm>
            <a:off x="2473729" y="2407533"/>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139" name="Google Shape;6139;p70"/>
          <p:cNvSpPr/>
          <p:nvPr/>
        </p:nvSpPr>
        <p:spPr>
          <a:xfrm>
            <a:off x="1357407" y="2395469"/>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140" name="Google Shape;6140;p70"/>
          <p:cNvSpPr/>
          <p:nvPr/>
        </p:nvSpPr>
        <p:spPr>
          <a:xfrm>
            <a:off x="1871087" y="1324689"/>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141" name="Google Shape;6141;p70"/>
          <p:cNvSpPr/>
          <p:nvPr/>
        </p:nvSpPr>
        <p:spPr>
          <a:xfrm>
            <a:off x="5738929"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142" name="Google Shape;6142;p70"/>
          <p:cNvSpPr/>
          <p:nvPr/>
        </p:nvSpPr>
        <p:spPr>
          <a:xfrm>
            <a:off x="4622607" y="2422768"/>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143" name="Google Shape;6143;p70"/>
          <p:cNvSpPr/>
          <p:nvPr/>
        </p:nvSpPr>
        <p:spPr>
          <a:xfrm>
            <a:off x="8263033"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cxnSp>
        <p:nvCxnSpPr>
          <p:cNvPr id="6144" name="Google Shape;6144;p70"/>
          <p:cNvCxnSpPr/>
          <p:nvPr/>
        </p:nvCxnSpPr>
        <p:spPr>
          <a:xfrm flipH="1" rot="-5400000">
            <a:off x="7898953" y="3635788"/>
            <a:ext cx="14004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45" name="Google Shape;6145;p70"/>
          <p:cNvCxnSpPr/>
          <p:nvPr/>
        </p:nvCxnSpPr>
        <p:spPr>
          <a:xfrm flipH="1" rot="-5400000">
            <a:off x="5377519" y="3575822"/>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46" name="Google Shape;6146;p70"/>
          <p:cNvCxnSpPr/>
          <p:nvPr/>
        </p:nvCxnSpPr>
        <p:spPr>
          <a:xfrm flipH="1" rot="-5400000">
            <a:off x="4299366" y="3558305"/>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47" name="Google Shape;6147;p70"/>
          <p:cNvCxnSpPr/>
          <p:nvPr/>
        </p:nvCxnSpPr>
        <p:spPr>
          <a:xfrm flipH="1" rot="-5400000">
            <a:off x="1252448" y="3317604"/>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48" name="Google Shape;6148;p70"/>
          <p:cNvCxnSpPr/>
          <p:nvPr/>
        </p:nvCxnSpPr>
        <p:spPr>
          <a:xfrm flipH="1" rot="-5400000">
            <a:off x="2349504" y="3331130"/>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sp>
        <p:nvSpPr>
          <p:cNvPr id="6149" name="Google Shape;6149;p70"/>
          <p:cNvSpPr/>
          <p:nvPr/>
        </p:nvSpPr>
        <p:spPr>
          <a:xfrm>
            <a:off x="3632917"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150" name="Google Shape;6150;p70"/>
          <p:cNvSpPr/>
          <p:nvPr/>
        </p:nvSpPr>
        <p:spPr>
          <a:xfrm>
            <a:off x="4592103"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151" name="Google Shape;6151;p70"/>
          <p:cNvSpPr/>
          <p:nvPr/>
        </p:nvSpPr>
        <p:spPr>
          <a:xfrm>
            <a:off x="7044815"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152" name="Google Shape;6152;p70"/>
          <p:cNvSpPr/>
          <p:nvPr/>
        </p:nvSpPr>
        <p:spPr>
          <a:xfrm>
            <a:off x="7599240"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cxnSp>
        <p:nvCxnSpPr>
          <p:cNvPr id="6153" name="Google Shape;6153;p70"/>
          <p:cNvCxnSpPr>
            <a:stCxn id="6152" idx="3"/>
          </p:cNvCxnSpPr>
          <p:nvPr/>
        </p:nvCxnSpPr>
        <p:spPr>
          <a:xfrm>
            <a:off x="8471040" y="1754108"/>
            <a:ext cx="1800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154" name="Google Shape;6154;p70"/>
          <p:cNvCxnSpPr>
            <a:stCxn id="6152" idx="1"/>
          </p:cNvCxnSpPr>
          <p:nvPr/>
        </p:nvCxnSpPr>
        <p:spPr>
          <a:xfrm flipH="1">
            <a:off x="7346940" y="1754108"/>
            <a:ext cx="2523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155" name="Google Shape;6155;p70"/>
          <p:cNvCxnSpPr/>
          <p:nvPr/>
        </p:nvCxnSpPr>
        <p:spPr>
          <a:xfrm flipH="1" rot="-5400000">
            <a:off x="6889819" y="335806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56" name="Google Shape;6156;p70"/>
          <p:cNvCxnSpPr>
            <a:stCxn id="6150" idx="3"/>
          </p:cNvCxnSpPr>
          <p:nvPr/>
        </p:nvCxnSpPr>
        <p:spPr>
          <a:xfrm>
            <a:off x="5463903" y="1754108"/>
            <a:ext cx="5541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157" name="Google Shape;6157;p70"/>
          <p:cNvCxnSpPr>
            <a:stCxn id="6150" idx="1"/>
          </p:cNvCxnSpPr>
          <p:nvPr/>
        </p:nvCxnSpPr>
        <p:spPr>
          <a:xfrm flipH="1">
            <a:off x="4026303" y="1754108"/>
            <a:ext cx="565800" cy="6804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158" name="Google Shape;6158;p70"/>
          <p:cNvCxnSpPr/>
          <p:nvPr/>
        </p:nvCxnSpPr>
        <p:spPr>
          <a:xfrm>
            <a:off x="4924228" y="2006673"/>
            <a:ext cx="9300" cy="5547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6159" name="Google Shape;6159;p70"/>
          <p:cNvCxnSpPr/>
          <p:nvPr/>
        </p:nvCxnSpPr>
        <p:spPr>
          <a:xfrm rot="5400000">
            <a:off x="3495713" y="3262900"/>
            <a:ext cx="774900" cy="78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160" name="Google Shape;6160;p70"/>
          <p:cNvCxnSpPr>
            <a:stCxn id="6140" idx="1"/>
          </p:cNvCxnSpPr>
          <p:nvPr/>
        </p:nvCxnSpPr>
        <p:spPr>
          <a:xfrm flipH="1">
            <a:off x="1647887" y="1664889"/>
            <a:ext cx="223200" cy="8550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161" name="Google Shape;6161;p70"/>
          <p:cNvCxnSpPr>
            <a:stCxn id="6140" idx="3"/>
          </p:cNvCxnSpPr>
          <p:nvPr/>
        </p:nvCxnSpPr>
        <p:spPr>
          <a:xfrm>
            <a:off x="2742887" y="1664889"/>
            <a:ext cx="327000" cy="713100"/>
          </a:xfrm>
          <a:prstGeom prst="bentConnector2">
            <a:avLst/>
          </a:prstGeom>
          <a:noFill/>
          <a:ln cap="flat" cmpd="sng" w="9525">
            <a:solidFill>
              <a:schemeClr val="accent1"/>
            </a:solidFill>
            <a:prstDash val="solid"/>
            <a:miter lim="800000"/>
            <a:headEnd len="med" w="med" type="triangle"/>
            <a:tailEnd len="med" w="med" type="triangle"/>
          </a:ln>
        </p:spPr>
      </p:cxnSp>
      <p:sp>
        <p:nvSpPr>
          <p:cNvPr id="6162" name="Google Shape;6162;p70"/>
          <p:cNvSpPr/>
          <p:nvPr/>
        </p:nvSpPr>
        <p:spPr>
          <a:xfrm>
            <a:off x="9812258" y="725805"/>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產品交貨品質高</a:t>
            </a:r>
            <a:endParaRPr/>
          </a:p>
        </p:txBody>
      </p:sp>
      <p:sp>
        <p:nvSpPr>
          <p:cNvPr id="6163" name="Google Shape;6163;p70"/>
          <p:cNvSpPr/>
          <p:nvPr/>
        </p:nvSpPr>
        <p:spPr>
          <a:xfrm>
            <a:off x="4641987"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4" name="Google Shape;6164;p70"/>
          <p:cNvSpPr/>
          <p:nvPr/>
        </p:nvSpPr>
        <p:spPr>
          <a:xfrm>
            <a:off x="4624434" y="2451524"/>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5" name="Google Shape;6165;p70"/>
          <p:cNvSpPr/>
          <p:nvPr/>
        </p:nvSpPr>
        <p:spPr>
          <a:xfrm>
            <a:off x="4571875" y="1413907"/>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6" name="Google Shape;6166;p70"/>
          <p:cNvSpPr/>
          <p:nvPr/>
        </p:nvSpPr>
        <p:spPr>
          <a:xfrm>
            <a:off x="7584556" y="143013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67" name="Google Shape;6167;p70"/>
          <p:cNvSpPr/>
          <p:nvPr/>
        </p:nvSpPr>
        <p:spPr>
          <a:xfrm>
            <a:off x="6012470" y="1294966"/>
            <a:ext cx="1295700" cy="4533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改善SCOR</a:t>
            </a:r>
            <a:endParaRPr/>
          </a:p>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L2績效表現</a:t>
            </a:r>
            <a:endParaRPr/>
          </a:p>
        </p:txBody>
      </p:sp>
      <p:cxnSp>
        <p:nvCxnSpPr>
          <p:cNvPr id="6168" name="Google Shape;6168;p70"/>
          <p:cNvCxnSpPr>
            <a:stCxn id="6165" idx="6"/>
            <a:endCxn id="6167" idx="1"/>
          </p:cNvCxnSpPr>
          <p:nvPr/>
        </p:nvCxnSpPr>
        <p:spPr>
          <a:xfrm flipH="1" rot="10800000">
            <a:off x="5338675" y="1521757"/>
            <a:ext cx="673800" cy="232200"/>
          </a:xfrm>
          <a:prstGeom prst="bentConnector3">
            <a:avLst>
              <a:gd fmla="val 48765" name="adj1"/>
            </a:avLst>
          </a:prstGeom>
          <a:noFill/>
          <a:ln cap="flat" cmpd="sng" w="28575">
            <a:solidFill>
              <a:srgbClr val="C00000"/>
            </a:solidFill>
            <a:prstDash val="solid"/>
            <a:miter lim="800000"/>
            <a:headEnd len="sm" w="sm" type="none"/>
            <a:tailEnd len="med" w="med" type="triangle"/>
          </a:ln>
        </p:spPr>
      </p:cxnSp>
      <p:sp>
        <p:nvSpPr>
          <p:cNvPr id="6169" name="Google Shape;6169;p70"/>
          <p:cNvSpPr/>
          <p:nvPr/>
        </p:nvSpPr>
        <p:spPr>
          <a:xfrm>
            <a:off x="9357743" y="1480584"/>
            <a:ext cx="2848800" cy="1014300"/>
          </a:xfrm>
          <a:prstGeom prst="roundRect">
            <a:avLst>
              <a:gd fmla="val 6921" name="adj"/>
            </a:avLst>
          </a:prstGeom>
          <a:solidFill>
            <a:schemeClr val="lt1"/>
          </a:solidFill>
          <a:ln cap="flat" cmpd="sng" w="12700">
            <a:solidFill>
              <a:srgbClr val="0E53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1-建立製造商抽驗制度，進行源頭管理</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2-站牌規格製造前中後階段定期檢核</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3-建立廠商品質檢核機制</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4-路線資料印製前拍照上傳經檢核確認</a:t>
            </a:r>
            <a:endParaRPr/>
          </a:p>
        </p:txBody>
      </p:sp>
      <p:cxnSp>
        <p:nvCxnSpPr>
          <p:cNvPr id="6170" name="Google Shape;6170;p70"/>
          <p:cNvCxnSpPr>
            <a:stCxn id="6142" idx="3"/>
            <a:endCxn id="6167" idx="1"/>
          </p:cNvCxnSpPr>
          <p:nvPr/>
        </p:nvCxnSpPr>
        <p:spPr>
          <a:xfrm flipH="1" rot="10800000">
            <a:off x="5494407" y="1521568"/>
            <a:ext cx="518100" cy="1241400"/>
          </a:xfrm>
          <a:prstGeom prst="bentConnector3">
            <a:avLst>
              <a:gd fmla="val 32341" name="adj1"/>
            </a:avLst>
          </a:prstGeom>
          <a:noFill/>
          <a:ln cap="flat" cmpd="sng" w="28575">
            <a:solidFill>
              <a:srgbClr val="C00000"/>
            </a:solidFill>
            <a:prstDash val="solid"/>
            <a:miter lim="800000"/>
            <a:headEnd len="sm" w="sm" type="none"/>
            <a:tailEnd len="med" w="med" type="triangle"/>
          </a:ln>
        </p:spPr>
      </p:cxnSp>
      <p:cxnSp>
        <p:nvCxnSpPr>
          <p:cNvPr id="6171" name="Google Shape;6171;p70"/>
          <p:cNvCxnSpPr>
            <a:stCxn id="6152" idx="1"/>
            <a:endCxn id="6167" idx="3"/>
          </p:cNvCxnSpPr>
          <p:nvPr/>
        </p:nvCxnSpPr>
        <p:spPr>
          <a:xfrm rot="10800000">
            <a:off x="7308240" y="1521608"/>
            <a:ext cx="291000" cy="232500"/>
          </a:xfrm>
          <a:prstGeom prst="bentConnector3">
            <a:avLst>
              <a:gd fmla="val 50012" name="adj1"/>
            </a:avLst>
          </a:prstGeom>
          <a:noFill/>
          <a:ln cap="flat" cmpd="sng" w="28575">
            <a:solidFill>
              <a:srgbClr val="C00000"/>
            </a:solidFill>
            <a:prstDash val="solid"/>
            <a:miter lim="800000"/>
            <a:headEnd len="sm" w="sm" type="none"/>
            <a:tailEnd len="med" w="med" type="triangle"/>
          </a:ln>
        </p:spPr>
      </p:cxnSp>
      <p:cxnSp>
        <p:nvCxnSpPr>
          <p:cNvPr id="6172" name="Google Shape;6172;p70"/>
          <p:cNvCxnSpPr>
            <a:stCxn id="6163" idx="0"/>
          </p:cNvCxnSpPr>
          <p:nvPr/>
        </p:nvCxnSpPr>
        <p:spPr>
          <a:xfrm rot="-5400000">
            <a:off x="4663137" y="3109898"/>
            <a:ext cx="1355100" cy="630600"/>
          </a:xfrm>
          <a:prstGeom prst="bentConnector3">
            <a:avLst>
              <a:gd fmla="val -1534" name="adj1"/>
            </a:avLst>
          </a:prstGeom>
          <a:noFill/>
          <a:ln cap="flat" cmpd="sng" w="28575">
            <a:solidFill>
              <a:srgbClr val="C00000"/>
            </a:solidFill>
            <a:prstDash val="solid"/>
            <a:miter lim="800000"/>
            <a:headEnd len="sm" w="sm" type="none"/>
            <a:tailEnd len="sm" w="sm" type="none"/>
          </a:ln>
        </p:spPr>
      </p:cxnSp>
      <p:sp>
        <p:nvSpPr>
          <p:cNvPr id="6173" name="Google Shape;6173;p70"/>
          <p:cNvSpPr/>
          <p:nvPr/>
        </p:nvSpPr>
        <p:spPr>
          <a:xfrm>
            <a:off x="10099401" y="2451524"/>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cxnSp>
        <p:nvCxnSpPr>
          <p:cNvPr id="6174" name="Google Shape;6174;p70"/>
          <p:cNvCxnSpPr/>
          <p:nvPr/>
        </p:nvCxnSpPr>
        <p:spPr>
          <a:xfrm>
            <a:off x="10380594" y="3010583"/>
            <a:ext cx="0" cy="710400"/>
          </a:xfrm>
          <a:prstGeom prst="straightConnector1">
            <a:avLst/>
          </a:prstGeom>
          <a:noFill/>
          <a:ln cap="flat" cmpd="sng" w="9525">
            <a:solidFill>
              <a:schemeClr val="accent1"/>
            </a:solidFill>
            <a:prstDash val="solid"/>
            <a:miter lim="800000"/>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sp>
        <p:nvSpPr>
          <p:cNvPr id="6179" name="Google Shape;6179;p71"/>
          <p:cNvSpPr txBox="1"/>
          <p:nvPr>
            <p:ph idx="1" type="body"/>
          </p:nvPr>
        </p:nvSpPr>
        <p:spPr>
          <a:xfrm>
            <a:off x="515938" y="462423"/>
            <a:ext cx="63708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績效分析-以SCOR為基的FRT分析(2/2)</a:t>
            </a:r>
            <a:endParaRPr/>
          </a:p>
        </p:txBody>
      </p:sp>
      <p:sp>
        <p:nvSpPr>
          <p:cNvPr id="6180" name="Google Shape;6180;p71"/>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181" name="Google Shape;6181;p71"/>
          <p:cNvCxnSpPr/>
          <p:nvPr/>
        </p:nvCxnSpPr>
        <p:spPr>
          <a:xfrm>
            <a:off x="2139518" y="1281220"/>
            <a:ext cx="0" cy="5576700"/>
          </a:xfrm>
          <a:prstGeom prst="straightConnector1">
            <a:avLst/>
          </a:prstGeom>
          <a:noFill/>
          <a:ln cap="flat" cmpd="sng" w="19050">
            <a:solidFill>
              <a:schemeClr val="accent1"/>
            </a:solidFill>
            <a:prstDash val="dash"/>
            <a:miter lim="800000"/>
            <a:headEnd len="sm" w="sm" type="none"/>
            <a:tailEnd len="sm" w="sm" type="none"/>
          </a:ln>
        </p:spPr>
      </p:cxnSp>
      <p:cxnSp>
        <p:nvCxnSpPr>
          <p:cNvPr id="6182" name="Google Shape;6182;p71"/>
          <p:cNvCxnSpPr/>
          <p:nvPr/>
        </p:nvCxnSpPr>
        <p:spPr>
          <a:xfrm flipH="1" rot="10800000">
            <a:off x="0" y="2512302"/>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6183" name="Google Shape;6183;p71"/>
          <p:cNvCxnSpPr/>
          <p:nvPr/>
        </p:nvCxnSpPr>
        <p:spPr>
          <a:xfrm flipH="1" rot="10800000">
            <a:off x="0" y="4034019"/>
            <a:ext cx="12192000" cy="71100"/>
          </a:xfrm>
          <a:prstGeom prst="straightConnector1">
            <a:avLst/>
          </a:prstGeom>
          <a:noFill/>
          <a:ln cap="flat" cmpd="sng" w="19050">
            <a:solidFill>
              <a:schemeClr val="accent1"/>
            </a:solidFill>
            <a:prstDash val="dash"/>
            <a:miter lim="800000"/>
            <a:headEnd len="sm" w="sm" type="none"/>
            <a:tailEnd len="sm" w="sm" type="none"/>
          </a:ln>
        </p:spPr>
      </p:cxnSp>
      <p:cxnSp>
        <p:nvCxnSpPr>
          <p:cNvPr id="6184" name="Google Shape;6184;p71"/>
          <p:cNvCxnSpPr/>
          <p:nvPr/>
        </p:nvCxnSpPr>
        <p:spPr>
          <a:xfrm flipH="1" rot="10800000">
            <a:off x="0" y="5374948"/>
            <a:ext cx="12192000" cy="71100"/>
          </a:xfrm>
          <a:prstGeom prst="straightConnector1">
            <a:avLst/>
          </a:prstGeom>
          <a:noFill/>
          <a:ln cap="flat" cmpd="sng" w="19050">
            <a:solidFill>
              <a:schemeClr val="accent1"/>
            </a:solidFill>
            <a:prstDash val="dash"/>
            <a:miter lim="800000"/>
            <a:headEnd len="sm" w="sm" type="none"/>
            <a:tailEnd len="sm" w="sm" type="none"/>
          </a:ln>
        </p:spPr>
      </p:cxnSp>
      <p:sp>
        <p:nvSpPr>
          <p:cNvPr id="6185" name="Google Shape;6185;p71"/>
          <p:cNvSpPr/>
          <p:nvPr/>
        </p:nvSpPr>
        <p:spPr>
          <a:xfrm>
            <a:off x="185399" y="1616930"/>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企業目標</a:t>
            </a:r>
            <a:endParaRPr/>
          </a:p>
        </p:txBody>
      </p:sp>
      <p:sp>
        <p:nvSpPr>
          <p:cNvPr id="6186" name="Google Shape;6186;p71"/>
          <p:cNvSpPr/>
          <p:nvPr/>
        </p:nvSpPr>
        <p:spPr>
          <a:xfrm>
            <a:off x="267003" y="3001042"/>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SCOR L1</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改善程度</a:t>
            </a:r>
            <a:endParaRPr/>
          </a:p>
        </p:txBody>
      </p:sp>
      <p:sp>
        <p:nvSpPr>
          <p:cNvPr id="6187" name="Google Shape;6187;p71"/>
          <p:cNvSpPr/>
          <p:nvPr/>
        </p:nvSpPr>
        <p:spPr>
          <a:xfrm>
            <a:off x="267003" y="4415830"/>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SCOR L2</a:t>
            </a:r>
            <a:endParaRPr/>
          </a:p>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改善程度</a:t>
            </a:r>
            <a:endParaRPr/>
          </a:p>
        </p:txBody>
      </p:sp>
      <p:sp>
        <p:nvSpPr>
          <p:cNvPr id="6188" name="Google Shape;6188;p71"/>
          <p:cNvSpPr/>
          <p:nvPr/>
        </p:nvSpPr>
        <p:spPr>
          <a:xfrm>
            <a:off x="267003" y="5841125"/>
            <a:ext cx="1605600" cy="6825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700">
                <a:solidFill>
                  <a:srgbClr val="002060"/>
                </a:solidFill>
                <a:latin typeface="Microsoft JhengHei"/>
                <a:ea typeface="Microsoft JhengHei"/>
                <a:cs typeface="Microsoft JhengHei"/>
                <a:sym typeface="Microsoft JhengHei"/>
              </a:rPr>
              <a:t>改善方向</a:t>
            </a:r>
            <a:endParaRPr/>
          </a:p>
        </p:txBody>
      </p:sp>
      <p:sp>
        <p:nvSpPr>
          <p:cNvPr id="6189" name="Google Shape;6189;p71"/>
          <p:cNvSpPr/>
          <p:nvPr/>
        </p:nvSpPr>
        <p:spPr>
          <a:xfrm>
            <a:off x="3934147" y="4435778"/>
            <a:ext cx="2548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      站牌故障</a:t>
            </a:r>
            <a:endParaRPr b="1" sz="1700">
              <a:solidFill>
                <a:schemeClr val="lt1"/>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通報方便且及時</a:t>
            </a:r>
            <a:endParaRPr b="1" sz="1700">
              <a:solidFill>
                <a:schemeClr val="lt1"/>
              </a:solidFill>
              <a:latin typeface="Microsoft JhengHei"/>
              <a:ea typeface="Microsoft JhengHei"/>
              <a:cs typeface="Microsoft JhengHei"/>
              <a:sym typeface="Microsoft JhengHei"/>
            </a:endParaRPr>
          </a:p>
        </p:txBody>
      </p:sp>
      <p:sp>
        <p:nvSpPr>
          <p:cNvPr id="6190" name="Google Shape;6190;p71"/>
          <p:cNvSpPr/>
          <p:nvPr/>
        </p:nvSpPr>
        <p:spPr>
          <a:xfrm>
            <a:off x="7145492" y="2956634"/>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維修效率提高</a:t>
            </a:r>
            <a:endParaRPr/>
          </a:p>
        </p:txBody>
      </p:sp>
      <p:sp>
        <p:nvSpPr>
          <p:cNvPr id="6191" name="Google Shape;6191;p71"/>
          <p:cNvSpPr/>
          <p:nvPr/>
        </p:nvSpPr>
        <p:spPr>
          <a:xfrm>
            <a:off x="6751061" y="4392427"/>
            <a:ext cx="27420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    廠商重製物料</a:t>
            </a:r>
            <a:endParaRPr b="1" sz="1700">
              <a:solidFill>
                <a:schemeClr val="lt1"/>
              </a:solidFill>
              <a:latin typeface="Microsoft JhengHei"/>
              <a:ea typeface="Microsoft JhengHei"/>
              <a:cs typeface="Microsoft JhengHei"/>
              <a:sym typeface="Microsoft JhengHei"/>
            </a:endParaRPr>
          </a:p>
          <a:p>
            <a:pPr indent="0" lvl="0" marL="0" marR="0" rtl="0" algn="l">
              <a:spcBef>
                <a:spcPts val="0"/>
              </a:spcBef>
              <a:spcAft>
                <a:spcPts val="0"/>
              </a:spcAft>
              <a:buNone/>
            </a:pPr>
            <a:r>
              <a:rPr b="1" lang="zh-TW" sz="1700">
                <a:solidFill>
                  <a:schemeClr val="lt1"/>
                </a:solidFill>
                <a:latin typeface="Microsoft JhengHei"/>
                <a:ea typeface="Microsoft JhengHei"/>
                <a:cs typeface="Microsoft JhengHei"/>
                <a:sym typeface="Microsoft JhengHei"/>
              </a:rPr>
              <a:t>        備料時間短</a:t>
            </a:r>
            <a:endParaRPr/>
          </a:p>
        </p:txBody>
      </p:sp>
      <p:sp>
        <p:nvSpPr>
          <p:cNvPr id="6192" name="Google Shape;6192;p71"/>
          <p:cNvSpPr/>
          <p:nvPr/>
        </p:nvSpPr>
        <p:spPr>
          <a:xfrm>
            <a:off x="2274922" y="5782392"/>
            <a:ext cx="28683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提供數位即時的通報方法</a:t>
            </a:r>
            <a:endParaRPr b="1" sz="1600">
              <a:solidFill>
                <a:schemeClr val="lt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(Line/ QRcode/APP)</a:t>
            </a:r>
            <a:endParaRPr b="1" sz="1600">
              <a:solidFill>
                <a:schemeClr val="lt1"/>
              </a:solidFill>
              <a:latin typeface="Microsoft JhengHei"/>
              <a:ea typeface="Microsoft JhengHei"/>
              <a:cs typeface="Microsoft JhengHei"/>
              <a:sym typeface="Microsoft JhengHei"/>
            </a:endParaRPr>
          </a:p>
        </p:txBody>
      </p:sp>
      <p:sp>
        <p:nvSpPr>
          <p:cNvPr id="6193" name="Google Shape;6193;p71"/>
          <p:cNvSpPr/>
          <p:nvPr/>
        </p:nvSpPr>
        <p:spPr>
          <a:xfrm>
            <a:off x="5295122" y="5779820"/>
            <a:ext cx="2248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故障狀況透過Web/簡訊系統即時反應廠商</a:t>
            </a:r>
            <a:endParaRPr/>
          </a:p>
        </p:txBody>
      </p:sp>
      <p:sp>
        <p:nvSpPr>
          <p:cNvPr id="6194" name="Google Shape;6194;p71"/>
          <p:cNvSpPr/>
          <p:nvPr/>
        </p:nvSpPr>
        <p:spPr>
          <a:xfrm rot="-2770832">
            <a:off x="5480437" y="2309356"/>
            <a:ext cx="566301" cy="58221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5" name="Google Shape;6195;p71"/>
          <p:cNvSpPr/>
          <p:nvPr/>
        </p:nvSpPr>
        <p:spPr>
          <a:xfrm rot="-7878351">
            <a:off x="7523188" y="2320127"/>
            <a:ext cx="566296" cy="582242"/>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6" name="Google Shape;6196;p71"/>
          <p:cNvSpPr/>
          <p:nvPr/>
        </p:nvSpPr>
        <p:spPr>
          <a:xfrm rot="-5400000">
            <a:off x="7704813"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7" name="Google Shape;6197;p71"/>
          <p:cNvSpPr/>
          <p:nvPr/>
        </p:nvSpPr>
        <p:spPr>
          <a:xfrm rot="-5400000">
            <a:off x="5074320" y="3743810"/>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8" name="Google Shape;6198;p71"/>
          <p:cNvSpPr/>
          <p:nvPr/>
        </p:nvSpPr>
        <p:spPr>
          <a:xfrm rot="-5400000">
            <a:off x="4382051" y="5154824"/>
            <a:ext cx="566400" cy="58230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99" name="Google Shape;6199;p71"/>
          <p:cNvSpPr/>
          <p:nvPr/>
        </p:nvSpPr>
        <p:spPr>
          <a:xfrm rot="-4270870">
            <a:off x="6834774" y="5083811"/>
            <a:ext cx="566377" cy="582220"/>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0" name="Google Shape;6200;p71"/>
          <p:cNvSpPr/>
          <p:nvPr/>
        </p:nvSpPr>
        <p:spPr>
          <a:xfrm>
            <a:off x="7806418" y="5778197"/>
            <a:ext cx="24456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評比廠商物料故障率要求廠商事先備料</a:t>
            </a:r>
            <a:endParaRPr/>
          </a:p>
        </p:txBody>
      </p:sp>
      <p:sp>
        <p:nvSpPr>
          <p:cNvPr id="6201" name="Google Shape;6201;p71"/>
          <p:cNvSpPr/>
          <p:nvPr/>
        </p:nvSpPr>
        <p:spPr>
          <a:xfrm>
            <a:off x="5839953" y="1519283"/>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提升服務效率</a:t>
            </a:r>
            <a:endParaRPr/>
          </a:p>
        </p:txBody>
      </p:sp>
      <p:sp>
        <p:nvSpPr>
          <p:cNvPr id="6202" name="Google Shape;6202;p71"/>
          <p:cNvSpPr/>
          <p:nvPr/>
        </p:nvSpPr>
        <p:spPr>
          <a:xfrm>
            <a:off x="4576875" y="2924216"/>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故障通報</a:t>
            </a:r>
            <a:endParaRPr b="1" sz="1700">
              <a:solidFill>
                <a:schemeClr val="lt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反應即時</a:t>
            </a:r>
            <a:endParaRPr/>
          </a:p>
        </p:txBody>
      </p:sp>
      <p:sp>
        <p:nvSpPr>
          <p:cNvPr id="6203" name="Google Shape;6203;p71"/>
          <p:cNvSpPr/>
          <p:nvPr/>
        </p:nvSpPr>
        <p:spPr>
          <a:xfrm rot="-7547499">
            <a:off x="8949103" y="5047455"/>
            <a:ext cx="605807" cy="582406"/>
          </a:xfrm>
          <a:prstGeom prst="rightArrow">
            <a:avLst>
              <a:gd fmla="val 50000" name="adj1"/>
              <a:gd fmla="val 50000" name="adj2"/>
            </a:avLst>
          </a:prstGeom>
          <a:solidFill>
            <a:srgbClr val="E14E4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4" name="Google Shape;6204;p71"/>
          <p:cNvSpPr/>
          <p:nvPr/>
        </p:nvSpPr>
        <p:spPr>
          <a:xfrm>
            <a:off x="5567186" y="4829695"/>
            <a:ext cx="819600" cy="2544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5" name="Google Shape;6205;p71"/>
          <p:cNvSpPr/>
          <p:nvPr/>
        </p:nvSpPr>
        <p:spPr>
          <a:xfrm>
            <a:off x="8462355" y="4721629"/>
            <a:ext cx="1030800" cy="344700"/>
          </a:xfrm>
          <a:prstGeom prst="ellipse">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06" name="Google Shape;6206;p71"/>
          <p:cNvSpPr txBox="1"/>
          <p:nvPr/>
        </p:nvSpPr>
        <p:spPr>
          <a:xfrm>
            <a:off x="5527350" y="4822309"/>
            <a:ext cx="9549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1天-&gt;6小時</a:t>
            </a:r>
            <a:endParaRPr/>
          </a:p>
        </p:txBody>
      </p:sp>
      <p:sp>
        <p:nvSpPr>
          <p:cNvPr id="6207" name="Google Shape;6207;p71"/>
          <p:cNvSpPr txBox="1"/>
          <p:nvPr/>
        </p:nvSpPr>
        <p:spPr>
          <a:xfrm>
            <a:off x="8462356" y="4790045"/>
            <a:ext cx="10308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1100">
                <a:solidFill>
                  <a:srgbClr val="FFFF00"/>
                </a:solidFill>
                <a:latin typeface="Arial"/>
                <a:ea typeface="Arial"/>
                <a:cs typeface="Arial"/>
                <a:sym typeface="Arial"/>
              </a:rPr>
              <a:t>7天 -&gt;12小時</a:t>
            </a:r>
            <a:endParaRPr/>
          </a:p>
        </p:txBody>
      </p:sp>
      <p:sp>
        <p:nvSpPr>
          <p:cNvPr id="6208" name="Google Shape;6208;p71"/>
          <p:cNvSpPr/>
          <p:nvPr/>
        </p:nvSpPr>
        <p:spPr>
          <a:xfrm>
            <a:off x="10316095" y="5779819"/>
            <a:ext cx="16089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建立廠商</a:t>
            </a:r>
            <a:endParaRPr b="1" sz="1600">
              <a:solidFill>
                <a:schemeClr val="lt1"/>
              </a:solidFill>
              <a:latin typeface="Microsoft JhengHei"/>
              <a:ea typeface="Microsoft JhengHei"/>
              <a:cs typeface="Microsoft JhengHei"/>
              <a:sym typeface="Microsoft JhengHei"/>
            </a:endParaRPr>
          </a:p>
          <a:p>
            <a:pPr indent="0" lvl="0" marL="0" marR="0" rtl="0" algn="ctr">
              <a:spcBef>
                <a:spcPts val="0"/>
              </a:spcBef>
              <a:spcAft>
                <a:spcPts val="0"/>
              </a:spcAft>
              <a:buNone/>
            </a:pPr>
            <a:r>
              <a:rPr b="1" lang="zh-TW" sz="1600">
                <a:solidFill>
                  <a:schemeClr val="lt1"/>
                </a:solidFill>
                <a:latin typeface="Microsoft JhengHei"/>
                <a:ea typeface="Microsoft JhengHei"/>
                <a:cs typeface="Microsoft JhengHei"/>
                <a:sym typeface="Microsoft JhengHei"/>
              </a:rPr>
              <a:t>服務水準KPI</a:t>
            </a:r>
            <a:endParaRPr b="1" sz="1600">
              <a:solidFill>
                <a:schemeClr val="lt1"/>
              </a:solidFill>
              <a:latin typeface="Microsoft JhengHei"/>
              <a:ea typeface="Microsoft JhengHei"/>
              <a:cs typeface="Microsoft JhengHei"/>
              <a:sym typeface="Microsoft JhengHe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2" name="Shape 6212"/>
        <p:cNvGrpSpPr/>
        <p:nvPr/>
      </p:nvGrpSpPr>
      <p:grpSpPr>
        <a:xfrm>
          <a:off x="0" y="0"/>
          <a:ext cx="0" cy="0"/>
          <a:chOff x="0" y="0"/>
          <a:chExt cx="0" cy="0"/>
        </a:xfrm>
      </p:grpSpPr>
      <p:sp>
        <p:nvSpPr>
          <p:cNvPr id="6213" name="Google Shape;6213;p72"/>
          <p:cNvSpPr txBox="1"/>
          <p:nvPr>
            <p:ph idx="1" type="body"/>
          </p:nvPr>
        </p:nvSpPr>
        <p:spPr>
          <a:xfrm>
            <a:off x="515938" y="462423"/>
            <a:ext cx="71064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績效分析- FRT分析(2/2) Thread Diagram</a:t>
            </a:r>
            <a:endParaRPr/>
          </a:p>
        </p:txBody>
      </p:sp>
      <p:sp>
        <p:nvSpPr>
          <p:cNvPr id="6214" name="Google Shape;6214;p72"/>
          <p:cNvSpPr/>
          <p:nvPr/>
        </p:nvSpPr>
        <p:spPr>
          <a:xfrm>
            <a:off x="0" y="1281220"/>
            <a:ext cx="12192000" cy="5576700"/>
          </a:xfrm>
          <a:prstGeom prst="rect">
            <a:avLst/>
          </a:prstGeom>
          <a:solidFill>
            <a:srgbClr val="F2F2F2"/>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215" name="Google Shape;6215;p72"/>
          <p:cNvCxnSpPr/>
          <p:nvPr/>
        </p:nvCxnSpPr>
        <p:spPr>
          <a:xfrm>
            <a:off x="3498111" y="1265274"/>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6216" name="Google Shape;6216;p72"/>
          <p:cNvCxnSpPr/>
          <p:nvPr/>
        </p:nvCxnSpPr>
        <p:spPr>
          <a:xfrm>
            <a:off x="6712690" y="1281221"/>
            <a:ext cx="0" cy="5241900"/>
          </a:xfrm>
          <a:prstGeom prst="straightConnector1">
            <a:avLst/>
          </a:prstGeom>
          <a:noFill/>
          <a:ln cap="flat" cmpd="sng" w="9525">
            <a:solidFill>
              <a:schemeClr val="accent1"/>
            </a:solidFill>
            <a:prstDash val="solid"/>
            <a:miter lim="800000"/>
            <a:headEnd len="sm" w="sm" type="none"/>
            <a:tailEnd len="sm" w="sm" type="none"/>
          </a:ln>
        </p:spPr>
      </p:cxnSp>
      <p:cxnSp>
        <p:nvCxnSpPr>
          <p:cNvPr id="6217" name="Google Shape;6217;p72"/>
          <p:cNvCxnSpPr/>
          <p:nvPr/>
        </p:nvCxnSpPr>
        <p:spPr>
          <a:xfrm>
            <a:off x="9399183" y="1281221"/>
            <a:ext cx="0" cy="5241900"/>
          </a:xfrm>
          <a:prstGeom prst="straightConnector1">
            <a:avLst/>
          </a:prstGeom>
          <a:noFill/>
          <a:ln cap="flat" cmpd="sng" w="9525">
            <a:solidFill>
              <a:schemeClr val="accent1"/>
            </a:solidFill>
            <a:prstDash val="solid"/>
            <a:miter lim="800000"/>
            <a:headEnd len="sm" w="sm" type="none"/>
            <a:tailEnd len="sm" w="sm" type="none"/>
          </a:ln>
        </p:spPr>
      </p:cxnSp>
      <p:sp>
        <p:nvSpPr>
          <p:cNvPr id="6218" name="Google Shape;6218;p72"/>
          <p:cNvSpPr/>
          <p:nvPr/>
        </p:nvSpPr>
        <p:spPr>
          <a:xfrm>
            <a:off x="1446028" y="5677786"/>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供應商</a:t>
            </a:r>
            <a:endParaRPr/>
          </a:p>
        </p:txBody>
      </p:sp>
      <p:sp>
        <p:nvSpPr>
          <p:cNvPr id="6219" name="Google Shape;6219;p72"/>
          <p:cNvSpPr/>
          <p:nvPr/>
        </p:nvSpPr>
        <p:spPr>
          <a:xfrm>
            <a:off x="4276956"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製造商</a:t>
            </a:r>
            <a:endParaRPr/>
          </a:p>
        </p:txBody>
      </p:sp>
      <p:sp>
        <p:nvSpPr>
          <p:cNvPr id="6220" name="Google Shape;6220;p72"/>
          <p:cNvSpPr/>
          <p:nvPr/>
        </p:nvSpPr>
        <p:spPr>
          <a:xfrm>
            <a:off x="7182904" y="5677783"/>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總部</a:t>
            </a:r>
            <a:endParaRPr/>
          </a:p>
        </p:txBody>
      </p:sp>
      <p:sp>
        <p:nvSpPr>
          <p:cNvPr id="6221" name="Google Shape;6221;p72"/>
          <p:cNvSpPr/>
          <p:nvPr/>
        </p:nvSpPr>
        <p:spPr>
          <a:xfrm>
            <a:off x="9658975" y="5677784"/>
            <a:ext cx="1605600" cy="521100"/>
          </a:xfrm>
          <a:prstGeom prst="roundRect">
            <a:avLst>
              <a:gd fmla="val 16667" name="adj"/>
            </a:avLst>
          </a:prstGeom>
          <a:solidFill>
            <a:srgbClr val="C4E2FC"/>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rgbClr val="002060"/>
                </a:solidFill>
                <a:latin typeface="Microsoft JhengHei"/>
                <a:ea typeface="Microsoft JhengHei"/>
                <a:cs typeface="Microsoft JhengHei"/>
                <a:sym typeface="Microsoft JhengHei"/>
              </a:rPr>
              <a:t>客戶</a:t>
            </a:r>
            <a:endParaRPr/>
          </a:p>
        </p:txBody>
      </p:sp>
      <p:sp>
        <p:nvSpPr>
          <p:cNvPr id="6222" name="Google Shape;6222;p72"/>
          <p:cNvSpPr/>
          <p:nvPr/>
        </p:nvSpPr>
        <p:spPr>
          <a:xfrm>
            <a:off x="1334388" y="3586788"/>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M1</a:t>
            </a:r>
            <a:endParaRPr sz="1800">
              <a:solidFill>
                <a:schemeClr val="dk1"/>
              </a:solidFill>
              <a:latin typeface="Arial"/>
              <a:ea typeface="Arial"/>
              <a:cs typeface="Arial"/>
              <a:sym typeface="Arial"/>
            </a:endParaRPr>
          </a:p>
        </p:txBody>
      </p:sp>
      <p:sp>
        <p:nvSpPr>
          <p:cNvPr id="6223" name="Google Shape;6223;p72"/>
          <p:cNvSpPr/>
          <p:nvPr/>
        </p:nvSpPr>
        <p:spPr>
          <a:xfrm>
            <a:off x="5720319" y="408651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6224" name="Google Shape;6224;p72"/>
          <p:cNvSpPr/>
          <p:nvPr/>
        </p:nvSpPr>
        <p:spPr>
          <a:xfrm>
            <a:off x="1334388" y="4751052"/>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M3</a:t>
            </a:r>
            <a:endParaRPr sz="1800">
              <a:solidFill>
                <a:schemeClr val="dk1"/>
              </a:solidFill>
              <a:latin typeface="Arial"/>
              <a:ea typeface="Arial"/>
              <a:cs typeface="Arial"/>
              <a:sym typeface="Arial"/>
            </a:endParaRPr>
          </a:p>
        </p:txBody>
      </p:sp>
      <p:sp>
        <p:nvSpPr>
          <p:cNvPr id="6225" name="Google Shape;6225;p72"/>
          <p:cNvSpPr/>
          <p:nvPr/>
        </p:nvSpPr>
        <p:spPr>
          <a:xfrm>
            <a:off x="8374266" y="4235373"/>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D2</a:t>
            </a:r>
            <a:endParaRPr sz="1800">
              <a:solidFill>
                <a:schemeClr val="dk1"/>
              </a:solidFill>
              <a:latin typeface="Arial"/>
              <a:ea typeface="Arial"/>
              <a:cs typeface="Arial"/>
              <a:sym typeface="Arial"/>
            </a:endParaRPr>
          </a:p>
        </p:txBody>
      </p:sp>
      <p:sp>
        <p:nvSpPr>
          <p:cNvPr id="6226" name="Google Shape;6226;p72"/>
          <p:cNvSpPr/>
          <p:nvPr/>
        </p:nvSpPr>
        <p:spPr>
          <a:xfrm>
            <a:off x="2496876" y="3586787"/>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D1</a:t>
            </a:r>
            <a:endParaRPr sz="1800">
              <a:solidFill>
                <a:schemeClr val="dk1"/>
              </a:solidFill>
              <a:latin typeface="Arial"/>
              <a:ea typeface="Arial"/>
              <a:cs typeface="Arial"/>
              <a:sym typeface="Arial"/>
            </a:endParaRPr>
          </a:p>
        </p:txBody>
      </p:sp>
      <p:sp>
        <p:nvSpPr>
          <p:cNvPr id="6227" name="Google Shape;6227;p72"/>
          <p:cNvSpPr/>
          <p:nvPr/>
        </p:nvSpPr>
        <p:spPr>
          <a:xfrm>
            <a:off x="2512829" y="4740419"/>
            <a:ext cx="871800" cy="680400"/>
          </a:xfrm>
          <a:prstGeom prst="rightArrow">
            <a:avLst>
              <a:gd fmla="val 50000" name="adj1"/>
              <a:gd fmla="val 50000" name="adj2"/>
            </a:avLst>
          </a:prstGeom>
          <a:solidFill>
            <a:srgbClr val="FFCC9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D3</a:t>
            </a:r>
            <a:endParaRPr sz="1800">
              <a:solidFill>
                <a:schemeClr val="dk1"/>
              </a:solidFill>
              <a:latin typeface="Arial"/>
              <a:ea typeface="Arial"/>
              <a:cs typeface="Arial"/>
              <a:sym typeface="Arial"/>
            </a:endParaRPr>
          </a:p>
        </p:txBody>
      </p:sp>
      <p:sp>
        <p:nvSpPr>
          <p:cNvPr id="6228" name="Google Shape;6228;p72"/>
          <p:cNvSpPr/>
          <p:nvPr/>
        </p:nvSpPr>
        <p:spPr>
          <a:xfrm>
            <a:off x="3600007" y="355488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229" name="Google Shape;6229;p72"/>
          <p:cNvSpPr/>
          <p:nvPr/>
        </p:nvSpPr>
        <p:spPr>
          <a:xfrm>
            <a:off x="3620382" y="4740418"/>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6230" name="Google Shape;6230;p72"/>
          <p:cNvSpPr/>
          <p:nvPr/>
        </p:nvSpPr>
        <p:spPr>
          <a:xfrm>
            <a:off x="4719977" y="4086517"/>
            <a:ext cx="871800" cy="680400"/>
          </a:xfrm>
          <a:prstGeom prst="rightArrow">
            <a:avLst>
              <a:gd fmla="val 50000" name="adj1"/>
              <a:gd fmla="val 50000" name="adj2"/>
            </a:avLst>
          </a:prstGeom>
          <a:solidFill>
            <a:srgbClr val="D8D8D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M2</a:t>
            </a:r>
            <a:endParaRPr sz="1800">
              <a:solidFill>
                <a:schemeClr val="dk1"/>
              </a:solidFill>
              <a:latin typeface="Arial"/>
              <a:ea typeface="Arial"/>
              <a:cs typeface="Arial"/>
              <a:sym typeface="Arial"/>
            </a:endParaRPr>
          </a:p>
        </p:txBody>
      </p:sp>
      <p:sp>
        <p:nvSpPr>
          <p:cNvPr id="6231" name="Google Shape;6231;p72"/>
          <p:cNvSpPr/>
          <p:nvPr/>
        </p:nvSpPr>
        <p:spPr>
          <a:xfrm>
            <a:off x="7086595"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232" name="Google Shape;6232;p72"/>
          <p:cNvSpPr/>
          <p:nvPr/>
        </p:nvSpPr>
        <p:spPr>
          <a:xfrm>
            <a:off x="7106970"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sp>
        <p:nvSpPr>
          <p:cNvPr id="6233" name="Google Shape;6233;p72"/>
          <p:cNvSpPr/>
          <p:nvPr/>
        </p:nvSpPr>
        <p:spPr>
          <a:xfrm>
            <a:off x="10099401" y="3655900"/>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S1</a:t>
            </a:r>
            <a:endParaRPr sz="1800">
              <a:solidFill>
                <a:schemeClr val="dk1"/>
              </a:solidFill>
              <a:latin typeface="Arial"/>
              <a:ea typeface="Arial"/>
              <a:cs typeface="Arial"/>
              <a:sym typeface="Arial"/>
            </a:endParaRPr>
          </a:p>
        </p:txBody>
      </p:sp>
      <p:sp>
        <p:nvSpPr>
          <p:cNvPr id="6234" name="Google Shape;6234;p72"/>
          <p:cNvSpPr/>
          <p:nvPr/>
        </p:nvSpPr>
        <p:spPr>
          <a:xfrm>
            <a:off x="10119776" y="4841429"/>
            <a:ext cx="871800" cy="680400"/>
          </a:xfrm>
          <a:prstGeom prst="rightArrow">
            <a:avLst>
              <a:gd fmla="val 50000" name="adj1"/>
              <a:gd fmla="val 50000" name="adj2"/>
            </a:avLst>
          </a:prstGeom>
          <a:solidFill>
            <a:srgbClr val="ECF2D9"/>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S3</a:t>
            </a:r>
            <a:endParaRPr sz="1800">
              <a:solidFill>
                <a:schemeClr val="dk1"/>
              </a:solidFill>
              <a:latin typeface="Arial"/>
              <a:ea typeface="Arial"/>
              <a:cs typeface="Arial"/>
              <a:sym typeface="Arial"/>
            </a:endParaRPr>
          </a:p>
        </p:txBody>
      </p:sp>
      <p:cxnSp>
        <p:nvCxnSpPr>
          <p:cNvPr id="6235" name="Google Shape;6235;p72"/>
          <p:cNvCxnSpPr>
            <a:stCxn id="6222" idx="3"/>
            <a:endCxn id="6226" idx="1"/>
          </p:cNvCxnSpPr>
          <p:nvPr/>
        </p:nvCxnSpPr>
        <p:spPr>
          <a:xfrm>
            <a:off x="2206188" y="3926988"/>
            <a:ext cx="2907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36" name="Google Shape;6236;p72"/>
          <p:cNvCxnSpPr>
            <a:stCxn id="6224" idx="3"/>
            <a:endCxn id="6227" idx="1"/>
          </p:cNvCxnSpPr>
          <p:nvPr/>
        </p:nvCxnSpPr>
        <p:spPr>
          <a:xfrm flipH="1" rot="10800000">
            <a:off x="2206188" y="5080752"/>
            <a:ext cx="306600" cy="1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37" name="Google Shape;6237;p72"/>
          <p:cNvCxnSpPr>
            <a:stCxn id="6226" idx="3"/>
            <a:endCxn id="6228" idx="1"/>
          </p:cNvCxnSpPr>
          <p:nvPr/>
        </p:nvCxnSpPr>
        <p:spPr>
          <a:xfrm flipH="1" rot="10800000">
            <a:off x="3368676" y="3895187"/>
            <a:ext cx="231300" cy="318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38" name="Google Shape;6238;p72"/>
          <p:cNvCxnSpPr>
            <a:stCxn id="6227" idx="3"/>
            <a:endCxn id="6229" idx="1"/>
          </p:cNvCxnSpPr>
          <p:nvPr/>
        </p:nvCxnSpPr>
        <p:spPr>
          <a:xfrm>
            <a:off x="3384629" y="5080619"/>
            <a:ext cx="2358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39" name="Google Shape;6239;p72"/>
          <p:cNvCxnSpPr>
            <a:stCxn id="6230" idx="1"/>
            <a:endCxn id="6228" idx="3"/>
          </p:cNvCxnSpPr>
          <p:nvPr/>
        </p:nvCxnSpPr>
        <p:spPr>
          <a:xfrm rot="10800000">
            <a:off x="4471877" y="3895117"/>
            <a:ext cx="248100" cy="531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40" name="Google Shape;6240;p72"/>
          <p:cNvCxnSpPr>
            <a:stCxn id="6229" idx="3"/>
          </p:cNvCxnSpPr>
          <p:nvPr/>
        </p:nvCxnSpPr>
        <p:spPr>
          <a:xfrm flipH="1" rot="10800000">
            <a:off x="4492182" y="4426618"/>
            <a:ext cx="90300" cy="654000"/>
          </a:xfrm>
          <a:prstGeom prst="bentConnector2">
            <a:avLst/>
          </a:prstGeom>
          <a:noFill/>
          <a:ln cap="flat" cmpd="sng" w="9525">
            <a:solidFill>
              <a:schemeClr val="accent1"/>
            </a:solidFill>
            <a:prstDash val="solid"/>
            <a:miter lim="800000"/>
            <a:headEnd len="sm" w="sm" type="none"/>
            <a:tailEnd len="sm" w="sm" type="none"/>
          </a:ln>
        </p:spPr>
      </p:cxnSp>
      <p:cxnSp>
        <p:nvCxnSpPr>
          <p:cNvPr id="6241" name="Google Shape;6241;p72"/>
          <p:cNvCxnSpPr>
            <a:stCxn id="6230" idx="3"/>
            <a:endCxn id="6223" idx="1"/>
          </p:cNvCxnSpPr>
          <p:nvPr/>
        </p:nvCxnSpPr>
        <p:spPr>
          <a:xfrm>
            <a:off x="5591777" y="4426717"/>
            <a:ext cx="1284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6242" name="Google Shape;6242;p72"/>
          <p:cNvCxnSpPr>
            <a:stCxn id="6223" idx="3"/>
            <a:endCxn id="6231" idx="1"/>
          </p:cNvCxnSpPr>
          <p:nvPr/>
        </p:nvCxnSpPr>
        <p:spPr>
          <a:xfrm flipH="1" rot="10800000">
            <a:off x="6592119" y="3996217"/>
            <a:ext cx="494400" cy="4305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43" name="Google Shape;6243;p72"/>
          <p:cNvCxnSpPr>
            <a:stCxn id="6223" idx="3"/>
            <a:endCxn id="6232" idx="1"/>
          </p:cNvCxnSpPr>
          <p:nvPr/>
        </p:nvCxnSpPr>
        <p:spPr>
          <a:xfrm>
            <a:off x="6592119" y="4426717"/>
            <a:ext cx="514800" cy="754800"/>
          </a:xfrm>
          <a:prstGeom prst="bentConnector3">
            <a:avLst>
              <a:gd fmla="val 49999" name="adj1"/>
            </a:avLst>
          </a:prstGeom>
          <a:noFill/>
          <a:ln cap="flat" cmpd="sng" w="9525">
            <a:solidFill>
              <a:schemeClr val="accent1"/>
            </a:solidFill>
            <a:prstDash val="solid"/>
            <a:miter lim="800000"/>
            <a:headEnd len="sm" w="sm" type="none"/>
            <a:tailEnd len="med" w="med" type="triangle"/>
          </a:ln>
        </p:spPr>
      </p:cxnSp>
      <p:cxnSp>
        <p:nvCxnSpPr>
          <p:cNvPr id="6244" name="Google Shape;6244;p72"/>
          <p:cNvCxnSpPr/>
          <p:nvPr/>
        </p:nvCxnSpPr>
        <p:spPr>
          <a:xfrm flipH="1" rot="-5400000">
            <a:off x="3453224" y="449689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45" name="Google Shape;6245;p72"/>
          <p:cNvCxnSpPr/>
          <p:nvPr/>
        </p:nvCxnSpPr>
        <p:spPr>
          <a:xfrm flipH="1" rot="-5400000">
            <a:off x="6955161" y="4555371"/>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46" name="Google Shape;6246;p72"/>
          <p:cNvCxnSpPr>
            <a:stCxn id="6225" idx="1"/>
            <a:endCxn id="6231" idx="3"/>
          </p:cNvCxnSpPr>
          <p:nvPr/>
        </p:nvCxnSpPr>
        <p:spPr>
          <a:xfrm rot="10800000">
            <a:off x="7958466" y="3995973"/>
            <a:ext cx="4158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47" name="Google Shape;6247;p72"/>
          <p:cNvCxnSpPr>
            <a:stCxn id="6232" idx="3"/>
          </p:cNvCxnSpPr>
          <p:nvPr/>
        </p:nvCxnSpPr>
        <p:spPr>
          <a:xfrm flipH="1" rot="10800000">
            <a:off x="7978770" y="4575629"/>
            <a:ext cx="183000" cy="606000"/>
          </a:xfrm>
          <a:prstGeom prst="bentConnector2">
            <a:avLst/>
          </a:prstGeom>
          <a:noFill/>
          <a:ln cap="flat" cmpd="sng" w="9525">
            <a:solidFill>
              <a:schemeClr val="accent1"/>
            </a:solidFill>
            <a:prstDash val="solid"/>
            <a:miter lim="800000"/>
            <a:headEnd len="sm" w="sm" type="none"/>
            <a:tailEnd len="sm" w="sm" type="none"/>
          </a:ln>
        </p:spPr>
      </p:cxnSp>
      <p:cxnSp>
        <p:nvCxnSpPr>
          <p:cNvPr id="6248" name="Google Shape;6248;p72"/>
          <p:cNvCxnSpPr>
            <a:stCxn id="6225" idx="3"/>
            <a:endCxn id="6233" idx="1"/>
          </p:cNvCxnSpPr>
          <p:nvPr/>
        </p:nvCxnSpPr>
        <p:spPr>
          <a:xfrm flipH="1" rot="10800000">
            <a:off x="9246066" y="3995973"/>
            <a:ext cx="853200" cy="579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6249" name="Google Shape;6249;p72"/>
          <p:cNvCxnSpPr>
            <a:stCxn id="6225" idx="3"/>
            <a:endCxn id="6234" idx="1"/>
          </p:cNvCxnSpPr>
          <p:nvPr/>
        </p:nvCxnSpPr>
        <p:spPr>
          <a:xfrm>
            <a:off x="9246066" y="4575573"/>
            <a:ext cx="873600" cy="606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6250" name="Google Shape;6250;p72"/>
          <p:cNvSpPr/>
          <p:nvPr/>
        </p:nvSpPr>
        <p:spPr>
          <a:xfrm>
            <a:off x="2473729" y="2407533"/>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251" name="Google Shape;6251;p72"/>
          <p:cNvSpPr/>
          <p:nvPr/>
        </p:nvSpPr>
        <p:spPr>
          <a:xfrm>
            <a:off x="1357407" y="2395469"/>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252" name="Google Shape;6252;p72"/>
          <p:cNvSpPr/>
          <p:nvPr/>
        </p:nvSpPr>
        <p:spPr>
          <a:xfrm>
            <a:off x="1871087" y="1324689"/>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253" name="Google Shape;6253;p72"/>
          <p:cNvSpPr/>
          <p:nvPr/>
        </p:nvSpPr>
        <p:spPr>
          <a:xfrm>
            <a:off x="5738929"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sp>
        <p:nvSpPr>
          <p:cNvPr id="6254" name="Google Shape;6254;p72"/>
          <p:cNvSpPr/>
          <p:nvPr/>
        </p:nvSpPr>
        <p:spPr>
          <a:xfrm>
            <a:off x="4622607" y="2422768"/>
            <a:ext cx="871800" cy="680400"/>
          </a:xfrm>
          <a:prstGeom prst="rightArrow">
            <a:avLst>
              <a:gd fmla="val 50000" name="adj1"/>
              <a:gd fmla="val 50000" name="adj2"/>
            </a:avLst>
          </a:prstGeom>
          <a:solidFill>
            <a:srgbClr val="CAE9B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P3</a:t>
            </a:r>
            <a:endParaRPr sz="1800">
              <a:solidFill>
                <a:schemeClr val="dk1"/>
              </a:solidFill>
              <a:latin typeface="Arial"/>
              <a:ea typeface="Arial"/>
              <a:cs typeface="Arial"/>
              <a:sym typeface="Arial"/>
            </a:endParaRPr>
          </a:p>
        </p:txBody>
      </p:sp>
      <p:sp>
        <p:nvSpPr>
          <p:cNvPr id="6255" name="Google Shape;6255;p72"/>
          <p:cNvSpPr/>
          <p:nvPr/>
        </p:nvSpPr>
        <p:spPr>
          <a:xfrm>
            <a:off x="8263033" y="2434832"/>
            <a:ext cx="871800" cy="680400"/>
          </a:xfrm>
          <a:prstGeom prst="rightArrow">
            <a:avLst>
              <a:gd fmla="val 50000" name="adj1"/>
              <a:gd fmla="val 50000" name="adj2"/>
            </a:avLst>
          </a:prstGeom>
          <a:solidFill>
            <a:srgbClr val="E4F4DE"/>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P4</a:t>
            </a:r>
            <a:endParaRPr sz="1800">
              <a:solidFill>
                <a:schemeClr val="dk1"/>
              </a:solidFill>
              <a:latin typeface="Arial"/>
              <a:ea typeface="Arial"/>
              <a:cs typeface="Arial"/>
              <a:sym typeface="Arial"/>
            </a:endParaRPr>
          </a:p>
        </p:txBody>
      </p:sp>
      <p:cxnSp>
        <p:nvCxnSpPr>
          <p:cNvPr id="6256" name="Google Shape;6256;p72"/>
          <p:cNvCxnSpPr/>
          <p:nvPr/>
        </p:nvCxnSpPr>
        <p:spPr>
          <a:xfrm flipH="1" rot="-5400000">
            <a:off x="7898953" y="3635788"/>
            <a:ext cx="14004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57" name="Google Shape;6257;p72"/>
          <p:cNvCxnSpPr/>
          <p:nvPr/>
        </p:nvCxnSpPr>
        <p:spPr>
          <a:xfrm flipH="1" rot="-5400000">
            <a:off x="5377519" y="3575822"/>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58" name="Google Shape;6258;p72"/>
          <p:cNvCxnSpPr/>
          <p:nvPr/>
        </p:nvCxnSpPr>
        <p:spPr>
          <a:xfrm flipH="1" rot="-5400000">
            <a:off x="4299366" y="3558305"/>
            <a:ext cx="12705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59" name="Google Shape;6259;p72"/>
          <p:cNvCxnSpPr/>
          <p:nvPr/>
        </p:nvCxnSpPr>
        <p:spPr>
          <a:xfrm flipH="1" rot="-5400000">
            <a:off x="1252448" y="3317604"/>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60" name="Google Shape;6260;p72"/>
          <p:cNvCxnSpPr/>
          <p:nvPr/>
        </p:nvCxnSpPr>
        <p:spPr>
          <a:xfrm flipH="1" rot="-5400000">
            <a:off x="2349504" y="3331130"/>
            <a:ext cx="8286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sp>
        <p:nvSpPr>
          <p:cNvPr id="6261" name="Google Shape;6261;p72"/>
          <p:cNvSpPr/>
          <p:nvPr/>
        </p:nvSpPr>
        <p:spPr>
          <a:xfrm>
            <a:off x="3632917"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262" name="Google Shape;6262;p72"/>
          <p:cNvSpPr/>
          <p:nvPr/>
        </p:nvSpPr>
        <p:spPr>
          <a:xfrm>
            <a:off x="4592103"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sp>
        <p:nvSpPr>
          <p:cNvPr id="6263" name="Google Shape;6263;p72"/>
          <p:cNvSpPr/>
          <p:nvPr/>
        </p:nvSpPr>
        <p:spPr>
          <a:xfrm>
            <a:off x="7044815" y="2407533"/>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sp>
        <p:nvSpPr>
          <p:cNvPr id="6264" name="Google Shape;6264;p72"/>
          <p:cNvSpPr/>
          <p:nvPr/>
        </p:nvSpPr>
        <p:spPr>
          <a:xfrm>
            <a:off x="7599240" y="1413908"/>
            <a:ext cx="871800" cy="680400"/>
          </a:xfrm>
          <a:prstGeom prst="rightArrow">
            <a:avLst>
              <a:gd fmla="val 50000" name="adj1"/>
              <a:gd fmla="val 50000" name="adj2"/>
            </a:avLst>
          </a:prstGeom>
          <a:solidFill>
            <a:srgbClr val="54A838"/>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P1</a:t>
            </a:r>
            <a:endParaRPr sz="1800">
              <a:solidFill>
                <a:schemeClr val="dk1"/>
              </a:solidFill>
              <a:latin typeface="Arial"/>
              <a:ea typeface="Arial"/>
              <a:cs typeface="Arial"/>
              <a:sym typeface="Arial"/>
            </a:endParaRPr>
          </a:p>
        </p:txBody>
      </p:sp>
      <p:cxnSp>
        <p:nvCxnSpPr>
          <p:cNvPr id="6265" name="Google Shape;6265;p72"/>
          <p:cNvCxnSpPr>
            <a:stCxn id="6264" idx="3"/>
          </p:cNvCxnSpPr>
          <p:nvPr/>
        </p:nvCxnSpPr>
        <p:spPr>
          <a:xfrm>
            <a:off x="8471040" y="1754108"/>
            <a:ext cx="1800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266" name="Google Shape;6266;p72"/>
          <p:cNvCxnSpPr>
            <a:stCxn id="6264" idx="1"/>
          </p:cNvCxnSpPr>
          <p:nvPr/>
        </p:nvCxnSpPr>
        <p:spPr>
          <a:xfrm flipH="1">
            <a:off x="7346940" y="1754108"/>
            <a:ext cx="2523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267" name="Google Shape;6267;p72"/>
          <p:cNvCxnSpPr/>
          <p:nvPr/>
        </p:nvCxnSpPr>
        <p:spPr>
          <a:xfrm flipH="1" rot="-5400000">
            <a:off x="6889819" y="3358063"/>
            <a:ext cx="837300" cy="6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68" name="Google Shape;6268;p72"/>
          <p:cNvCxnSpPr>
            <a:stCxn id="6262" idx="3"/>
          </p:cNvCxnSpPr>
          <p:nvPr/>
        </p:nvCxnSpPr>
        <p:spPr>
          <a:xfrm>
            <a:off x="5463903" y="1754108"/>
            <a:ext cx="554100" cy="7842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269" name="Google Shape;6269;p72"/>
          <p:cNvCxnSpPr>
            <a:stCxn id="6262" idx="1"/>
          </p:cNvCxnSpPr>
          <p:nvPr/>
        </p:nvCxnSpPr>
        <p:spPr>
          <a:xfrm flipH="1">
            <a:off x="4026303" y="1754108"/>
            <a:ext cx="565800" cy="6804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270" name="Google Shape;6270;p72"/>
          <p:cNvCxnSpPr/>
          <p:nvPr/>
        </p:nvCxnSpPr>
        <p:spPr>
          <a:xfrm>
            <a:off x="4924228" y="2006673"/>
            <a:ext cx="9300" cy="554700"/>
          </a:xfrm>
          <a:prstGeom prst="straightConnector1">
            <a:avLst/>
          </a:prstGeom>
          <a:noFill/>
          <a:ln cap="flat" cmpd="sng" w="9525">
            <a:solidFill>
              <a:schemeClr val="accent1"/>
            </a:solidFill>
            <a:prstDash val="solid"/>
            <a:miter lim="800000"/>
            <a:headEnd len="med" w="med" type="triangle"/>
            <a:tailEnd len="med" w="med" type="triangle"/>
          </a:ln>
        </p:spPr>
      </p:cxnSp>
      <p:cxnSp>
        <p:nvCxnSpPr>
          <p:cNvPr id="6271" name="Google Shape;6271;p72"/>
          <p:cNvCxnSpPr/>
          <p:nvPr/>
        </p:nvCxnSpPr>
        <p:spPr>
          <a:xfrm rot="5400000">
            <a:off x="3495713" y="3262900"/>
            <a:ext cx="774900" cy="7800"/>
          </a:xfrm>
          <a:prstGeom prst="bentConnector3">
            <a:avLst>
              <a:gd fmla="val 50000" name="adj1"/>
            </a:avLst>
          </a:prstGeom>
          <a:noFill/>
          <a:ln cap="flat" cmpd="sng" w="9525">
            <a:solidFill>
              <a:schemeClr val="accent1"/>
            </a:solidFill>
            <a:prstDash val="lgDashDot"/>
            <a:miter lim="800000"/>
            <a:headEnd len="med" w="med" type="triangle"/>
            <a:tailEnd len="med" w="med" type="triangle"/>
          </a:ln>
        </p:spPr>
      </p:cxnSp>
      <p:cxnSp>
        <p:nvCxnSpPr>
          <p:cNvPr id="6272" name="Google Shape;6272;p72"/>
          <p:cNvCxnSpPr>
            <a:stCxn id="6252" idx="1"/>
          </p:cNvCxnSpPr>
          <p:nvPr/>
        </p:nvCxnSpPr>
        <p:spPr>
          <a:xfrm flipH="1">
            <a:off x="1647887" y="1664889"/>
            <a:ext cx="223200" cy="855000"/>
          </a:xfrm>
          <a:prstGeom prst="bentConnector2">
            <a:avLst/>
          </a:prstGeom>
          <a:noFill/>
          <a:ln cap="flat" cmpd="sng" w="9525">
            <a:solidFill>
              <a:schemeClr val="accent1"/>
            </a:solidFill>
            <a:prstDash val="solid"/>
            <a:miter lim="800000"/>
            <a:headEnd len="med" w="med" type="triangle"/>
            <a:tailEnd len="med" w="med" type="triangle"/>
          </a:ln>
        </p:spPr>
      </p:cxnSp>
      <p:cxnSp>
        <p:nvCxnSpPr>
          <p:cNvPr id="6273" name="Google Shape;6273;p72"/>
          <p:cNvCxnSpPr>
            <a:stCxn id="6252" idx="3"/>
          </p:cNvCxnSpPr>
          <p:nvPr/>
        </p:nvCxnSpPr>
        <p:spPr>
          <a:xfrm>
            <a:off x="2742887" y="1664889"/>
            <a:ext cx="327000" cy="713100"/>
          </a:xfrm>
          <a:prstGeom prst="bentConnector2">
            <a:avLst/>
          </a:prstGeom>
          <a:noFill/>
          <a:ln cap="flat" cmpd="sng" w="9525">
            <a:solidFill>
              <a:schemeClr val="accent1"/>
            </a:solidFill>
            <a:prstDash val="solid"/>
            <a:miter lim="800000"/>
            <a:headEnd len="med" w="med" type="triangle"/>
            <a:tailEnd len="med" w="med" type="triangle"/>
          </a:ln>
        </p:spPr>
      </p:cxnSp>
      <p:sp>
        <p:nvSpPr>
          <p:cNvPr id="6274" name="Google Shape;6274;p72"/>
          <p:cNvSpPr/>
          <p:nvPr/>
        </p:nvSpPr>
        <p:spPr>
          <a:xfrm>
            <a:off x="9812258" y="725805"/>
            <a:ext cx="1945200" cy="6825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700">
                <a:solidFill>
                  <a:schemeClr val="lt1"/>
                </a:solidFill>
                <a:latin typeface="Microsoft JhengHei"/>
                <a:ea typeface="Microsoft JhengHei"/>
                <a:cs typeface="Microsoft JhengHei"/>
                <a:sym typeface="Microsoft JhengHei"/>
              </a:rPr>
              <a:t>維護服務效率高</a:t>
            </a:r>
            <a:endParaRPr/>
          </a:p>
        </p:txBody>
      </p:sp>
      <p:sp>
        <p:nvSpPr>
          <p:cNvPr id="6275" name="Google Shape;6275;p72"/>
          <p:cNvSpPr/>
          <p:nvPr/>
        </p:nvSpPr>
        <p:spPr>
          <a:xfrm>
            <a:off x="4641987"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6" name="Google Shape;6276;p72"/>
          <p:cNvSpPr/>
          <p:nvPr/>
        </p:nvSpPr>
        <p:spPr>
          <a:xfrm>
            <a:off x="4624434" y="2451524"/>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7" name="Google Shape;6277;p72"/>
          <p:cNvSpPr/>
          <p:nvPr/>
        </p:nvSpPr>
        <p:spPr>
          <a:xfrm>
            <a:off x="4571875" y="1413907"/>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8" name="Google Shape;6278;p72"/>
          <p:cNvSpPr/>
          <p:nvPr/>
        </p:nvSpPr>
        <p:spPr>
          <a:xfrm>
            <a:off x="7584556" y="143013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9" name="Google Shape;6279;p72"/>
          <p:cNvSpPr/>
          <p:nvPr/>
        </p:nvSpPr>
        <p:spPr>
          <a:xfrm>
            <a:off x="6012470" y="1294966"/>
            <a:ext cx="1295700" cy="4533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改善SCOR</a:t>
            </a:r>
            <a:endParaRPr/>
          </a:p>
          <a:p>
            <a:pPr indent="0" lvl="0" marL="0" marR="0" rtl="0" algn="ctr">
              <a:spcBef>
                <a:spcPts val="0"/>
              </a:spcBef>
              <a:spcAft>
                <a:spcPts val="0"/>
              </a:spcAft>
              <a:buNone/>
            </a:pPr>
            <a:r>
              <a:rPr b="1" lang="zh-TW" sz="1000">
                <a:solidFill>
                  <a:schemeClr val="lt1"/>
                </a:solidFill>
                <a:latin typeface="Microsoft JhengHei"/>
                <a:ea typeface="Microsoft JhengHei"/>
                <a:cs typeface="Microsoft JhengHei"/>
                <a:sym typeface="Microsoft JhengHei"/>
              </a:rPr>
              <a:t>L2績效表現</a:t>
            </a:r>
            <a:endParaRPr/>
          </a:p>
        </p:txBody>
      </p:sp>
      <p:cxnSp>
        <p:nvCxnSpPr>
          <p:cNvPr id="6280" name="Google Shape;6280;p72"/>
          <p:cNvCxnSpPr>
            <a:stCxn id="6277" idx="6"/>
            <a:endCxn id="6279" idx="1"/>
          </p:cNvCxnSpPr>
          <p:nvPr/>
        </p:nvCxnSpPr>
        <p:spPr>
          <a:xfrm flipH="1" rot="10800000">
            <a:off x="5338675" y="1521757"/>
            <a:ext cx="673800" cy="232200"/>
          </a:xfrm>
          <a:prstGeom prst="bentConnector3">
            <a:avLst>
              <a:gd fmla="val 48765" name="adj1"/>
            </a:avLst>
          </a:prstGeom>
          <a:noFill/>
          <a:ln cap="flat" cmpd="sng" w="28575">
            <a:solidFill>
              <a:srgbClr val="C00000"/>
            </a:solidFill>
            <a:prstDash val="solid"/>
            <a:miter lim="800000"/>
            <a:headEnd len="sm" w="sm" type="none"/>
            <a:tailEnd len="med" w="med" type="triangle"/>
          </a:ln>
        </p:spPr>
      </p:cxnSp>
      <p:cxnSp>
        <p:nvCxnSpPr>
          <p:cNvPr id="6281" name="Google Shape;6281;p72"/>
          <p:cNvCxnSpPr>
            <a:stCxn id="6254" idx="3"/>
            <a:endCxn id="6279" idx="1"/>
          </p:cNvCxnSpPr>
          <p:nvPr/>
        </p:nvCxnSpPr>
        <p:spPr>
          <a:xfrm flipH="1" rot="10800000">
            <a:off x="5494407" y="1521568"/>
            <a:ext cx="518100" cy="1241400"/>
          </a:xfrm>
          <a:prstGeom prst="bentConnector3">
            <a:avLst>
              <a:gd fmla="val 32341" name="adj1"/>
            </a:avLst>
          </a:prstGeom>
          <a:noFill/>
          <a:ln cap="flat" cmpd="sng" w="28575">
            <a:solidFill>
              <a:srgbClr val="C00000"/>
            </a:solidFill>
            <a:prstDash val="solid"/>
            <a:miter lim="800000"/>
            <a:headEnd len="sm" w="sm" type="none"/>
            <a:tailEnd len="med" w="med" type="triangle"/>
          </a:ln>
        </p:spPr>
      </p:cxnSp>
      <p:cxnSp>
        <p:nvCxnSpPr>
          <p:cNvPr id="6282" name="Google Shape;6282;p72"/>
          <p:cNvCxnSpPr>
            <a:stCxn id="6264" idx="1"/>
            <a:endCxn id="6279" idx="3"/>
          </p:cNvCxnSpPr>
          <p:nvPr/>
        </p:nvCxnSpPr>
        <p:spPr>
          <a:xfrm rot="10800000">
            <a:off x="7308240" y="1521608"/>
            <a:ext cx="291000" cy="232500"/>
          </a:xfrm>
          <a:prstGeom prst="bentConnector3">
            <a:avLst>
              <a:gd fmla="val 50012" name="adj1"/>
            </a:avLst>
          </a:prstGeom>
          <a:noFill/>
          <a:ln cap="flat" cmpd="sng" w="28575">
            <a:solidFill>
              <a:srgbClr val="C00000"/>
            </a:solidFill>
            <a:prstDash val="solid"/>
            <a:miter lim="800000"/>
            <a:headEnd len="sm" w="sm" type="none"/>
            <a:tailEnd len="med" w="med" type="triangle"/>
          </a:ln>
        </p:spPr>
      </p:cxnSp>
      <p:cxnSp>
        <p:nvCxnSpPr>
          <p:cNvPr id="6283" name="Google Shape;6283;p72"/>
          <p:cNvCxnSpPr>
            <a:stCxn id="6275" idx="0"/>
          </p:cNvCxnSpPr>
          <p:nvPr/>
        </p:nvCxnSpPr>
        <p:spPr>
          <a:xfrm rot="-5400000">
            <a:off x="4663137" y="3109898"/>
            <a:ext cx="1355100" cy="630600"/>
          </a:xfrm>
          <a:prstGeom prst="bentConnector3">
            <a:avLst>
              <a:gd fmla="val -1534" name="adj1"/>
            </a:avLst>
          </a:prstGeom>
          <a:noFill/>
          <a:ln cap="flat" cmpd="sng" w="28575">
            <a:solidFill>
              <a:srgbClr val="C00000"/>
            </a:solidFill>
            <a:prstDash val="solid"/>
            <a:miter lim="800000"/>
            <a:headEnd len="sm" w="sm" type="none"/>
            <a:tailEnd len="sm" w="sm" type="none"/>
          </a:ln>
        </p:spPr>
      </p:cxnSp>
      <p:sp>
        <p:nvSpPr>
          <p:cNvPr id="6284" name="Google Shape;6284;p72"/>
          <p:cNvSpPr/>
          <p:nvPr/>
        </p:nvSpPr>
        <p:spPr>
          <a:xfrm>
            <a:off x="5723580" y="410274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5" name="Google Shape;6285;p72"/>
          <p:cNvSpPr/>
          <p:nvPr/>
        </p:nvSpPr>
        <p:spPr>
          <a:xfrm>
            <a:off x="5723368" y="2472331"/>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6" name="Google Shape;6286;p72"/>
          <p:cNvSpPr/>
          <p:nvPr/>
        </p:nvSpPr>
        <p:spPr>
          <a:xfrm>
            <a:off x="8323935" y="4211449"/>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7" name="Google Shape;6287;p72"/>
          <p:cNvSpPr/>
          <p:nvPr/>
        </p:nvSpPr>
        <p:spPr>
          <a:xfrm>
            <a:off x="7008363" y="2413478"/>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8" name="Google Shape;6288;p72"/>
          <p:cNvSpPr/>
          <p:nvPr/>
        </p:nvSpPr>
        <p:spPr>
          <a:xfrm>
            <a:off x="8246033" y="2451912"/>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9" name="Google Shape;6289;p72"/>
          <p:cNvSpPr/>
          <p:nvPr/>
        </p:nvSpPr>
        <p:spPr>
          <a:xfrm>
            <a:off x="7099031" y="4851331"/>
            <a:ext cx="766800" cy="68010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290" name="Google Shape;6290;p72"/>
          <p:cNvCxnSpPr>
            <a:stCxn id="6285" idx="6"/>
            <a:endCxn id="6279" idx="2"/>
          </p:cNvCxnSpPr>
          <p:nvPr/>
        </p:nvCxnSpPr>
        <p:spPr>
          <a:xfrm flipH="1" rot="10800000">
            <a:off x="6490168" y="1748281"/>
            <a:ext cx="170100" cy="1064100"/>
          </a:xfrm>
          <a:prstGeom prst="bentConnector2">
            <a:avLst/>
          </a:prstGeom>
          <a:noFill/>
          <a:ln cap="flat" cmpd="sng" w="28575">
            <a:solidFill>
              <a:srgbClr val="C00000"/>
            </a:solidFill>
            <a:prstDash val="solid"/>
            <a:miter lim="800000"/>
            <a:headEnd len="sm" w="sm" type="none"/>
            <a:tailEnd len="med" w="med" type="triangle"/>
          </a:ln>
        </p:spPr>
      </p:cxnSp>
      <p:cxnSp>
        <p:nvCxnSpPr>
          <p:cNvPr id="6291" name="Google Shape;6291;p72"/>
          <p:cNvCxnSpPr>
            <a:stCxn id="6223" idx="3"/>
          </p:cNvCxnSpPr>
          <p:nvPr/>
        </p:nvCxnSpPr>
        <p:spPr>
          <a:xfrm flipH="1" rot="10800000">
            <a:off x="6592119" y="2643817"/>
            <a:ext cx="72300" cy="1782900"/>
          </a:xfrm>
          <a:prstGeom prst="bentConnector2">
            <a:avLst/>
          </a:prstGeom>
          <a:noFill/>
          <a:ln cap="flat" cmpd="sng" w="28575">
            <a:solidFill>
              <a:srgbClr val="C00000"/>
            </a:solidFill>
            <a:prstDash val="solid"/>
            <a:miter lim="800000"/>
            <a:headEnd len="sm" w="sm" type="none"/>
            <a:tailEnd len="sm" w="sm" type="none"/>
          </a:ln>
        </p:spPr>
      </p:cxnSp>
      <p:cxnSp>
        <p:nvCxnSpPr>
          <p:cNvPr id="6292" name="Google Shape;6292;p72"/>
          <p:cNvCxnSpPr>
            <a:stCxn id="6289" idx="2"/>
          </p:cNvCxnSpPr>
          <p:nvPr/>
        </p:nvCxnSpPr>
        <p:spPr>
          <a:xfrm rot="10800000">
            <a:off x="6669731" y="4371481"/>
            <a:ext cx="429300" cy="819900"/>
          </a:xfrm>
          <a:prstGeom prst="bentConnector2">
            <a:avLst/>
          </a:prstGeom>
          <a:noFill/>
          <a:ln cap="flat" cmpd="sng" w="28575">
            <a:solidFill>
              <a:srgbClr val="C00000"/>
            </a:solidFill>
            <a:prstDash val="solid"/>
            <a:miter lim="800000"/>
            <a:headEnd len="sm" w="sm" type="none"/>
            <a:tailEnd len="sm" w="sm" type="none"/>
          </a:ln>
        </p:spPr>
      </p:cxnSp>
      <p:cxnSp>
        <p:nvCxnSpPr>
          <p:cNvPr id="6293" name="Google Shape;6293;p72"/>
          <p:cNvCxnSpPr>
            <a:stCxn id="6286" idx="2"/>
          </p:cNvCxnSpPr>
          <p:nvPr/>
        </p:nvCxnSpPr>
        <p:spPr>
          <a:xfrm flipH="1">
            <a:off x="6670935" y="4551499"/>
            <a:ext cx="1653000" cy="600"/>
          </a:xfrm>
          <a:prstGeom prst="bentConnector3">
            <a:avLst>
              <a:gd fmla="val 50004" name="adj1"/>
            </a:avLst>
          </a:prstGeom>
          <a:noFill/>
          <a:ln cap="flat" cmpd="sng" w="28575">
            <a:solidFill>
              <a:srgbClr val="C00000"/>
            </a:solidFill>
            <a:prstDash val="solid"/>
            <a:miter lim="800000"/>
            <a:headEnd len="sm" w="sm" type="none"/>
            <a:tailEnd len="sm" w="sm" type="none"/>
          </a:ln>
        </p:spPr>
      </p:cxnSp>
      <p:cxnSp>
        <p:nvCxnSpPr>
          <p:cNvPr id="6294" name="Google Shape;6294;p72"/>
          <p:cNvCxnSpPr>
            <a:stCxn id="6288" idx="0"/>
          </p:cNvCxnSpPr>
          <p:nvPr/>
        </p:nvCxnSpPr>
        <p:spPr>
          <a:xfrm flipH="1" rot="5400000">
            <a:off x="7571783" y="1394262"/>
            <a:ext cx="163500" cy="1951800"/>
          </a:xfrm>
          <a:prstGeom prst="bentConnector2">
            <a:avLst/>
          </a:prstGeom>
          <a:noFill/>
          <a:ln cap="flat" cmpd="sng" w="28575">
            <a:solidFill>
              <a:srgbClr val="C00000"/>
            </a:solidFill>
            <a:prstDash val="solid"/>
            <a:miter lim="800000"/>
            <a:headEnd len="sm" w="sm" type="none"/>
            <a:tailEnd len="sm" w="sm" type="none"/>
          </a:ln>
        </p:spPr>
      </p:cxnSp>
      <p:cxnSp>
        <p:nvCxnSpPr>
          <p:cNvPr id="6295" name="Google Shape;6295;p72"/>
          <p:cNvCxnSpPr>
            <a:stCxn id="6287" idx="0"/>
          </p:cNvCxnSpPr>
          <p:nvPr/>
        </p:nvCxnSpPr>
        <p:spPr>
          <a:xfrm rot="-5400000">
            <a:off x="7337013" y="2343128"/>
            <a:ext cx="125100" cy="15600"/>
          </a:xfrm>
          <a:prstGeom prst="bentConnector3">
            <a:avLst>
              <a:gd fmla="val -3120" name="adj1"/>
            </a:avLst>
          </a:prstGeom>
          <a:noFill/>
          <a:ln cap="flat" cmpd="sng" w="28575">
            <a:solidFill>
              <a:srgbClr val="C00000"/>
            </a:solidFill>
            <a:prstDash val="solid"/>
            <a:miter lim="800000"/>
            <a:headEnd len="sm" w="sm" type="none"/>
            <a:tailEnd len="sm" w="sm" type="none"/>
          </a:ln>
        </p:spPr>
      </p:cxnSp>
      <p:cxnSp>
        <p:nvCxnSpPr>
          <p:cNvPr id="6296" name="Google Shape;6296;p72"/>
          <p:cNvCxnSpPr>
            <a:stCxn id="6284" idx="2"/>
          </p:cNvCxnSpPr>
          <p:nvPr/>
        </p:nvCxnSpPr>
        <p:spPr>
          <a:xfrm rot="10800000">
            <a:off x="5654280" y="4102598"/>
            <a:ext cx="69300" cy="340200"/>
          </a:xfrm>
          <a:prstGeom prst="bentConnector2">
            <a:avLst/>
          </a:prstGeom>
          <a:noFill/>
          <a:ln cap="flat" cmpd="sng" w="28575">
            <a:solidFill>
              <a:srgbClr val="C00000"/>
            </a:solidFill>
            <a:prstDash val="solid"/>
            <a:miter lim="800000"/>
            <a:headEnd len="sm" w="sm" type="none"/>
            <a:tailEnd len="sm" w="sm" type="none"/>
          </a:ln>
        </p:spPr>
      </p:cxnSp>
      <p:sp>
        <p:nvSpPr>
          <p:cNvPr id="6297" name="Google Shape;6297;p72"/>
          <p:cNvSpPr/>
          <p:nvPr/>
        </p:nvSpPr>
        <p:spPr>
          <a:xfrm>
            <a:off x="8908558" y="1408192"/>
            <a:ext cx="3286200" cy="1014300"/>
          </a:xfrm>
          <a:prstGeom prst="roundRect">
            <a:avLst>
              <a:gd fmla="val 6921" name="adj"/>
            </a:avLst>
          </a:prstGeom>
          <a:solidFill>
            <a:schemeClr val="lt1"/>
          </a:solidFill>
          <a:ln cap="flat" cmpd="sng" w="12700">
            <a:solidFill>
              <a:srgbClr val="0E53E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1-提供數位即時的通報方法(</a:t>
            </a:r>
            <a:r>
              <a:rPr lang="zh-TW" sz="1000">
                <a:solidFill>
                  <a:srgbClr val="0E53EE"/>
                </a:solidFill>
                <a:latin typeface="Microsoft JhengHei"/>
                <a:ea typeface="Microsoft JhengHei"/>
                <a:cs typeface="Microsoft JhengHei"/>
                <a:sym typeface="Microsoft JhengHei"/>
              </a:rPr>
              <a:t>Line/ QRcode/APP</a:t>
            </a:r>
            <a:r>
              <a:rPr lang="zh-TW" sz="1200">
                <a:solidFill>
                  <a:srgbClr val="0E53EE"/>
                </a:solidFill>
                <a:latin typeface="Microsoft JhengHei"/>
                <a:ea typeface="Microsoft JhengHei"/>
                <a:cs typeface="Microsoft JhengHei"/>
                <a:sym typeface="Microsoft JhengHei"/>
              </a:rPr>
              <a:t>)</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2-故障狀況透過Web/簡訊系統即時反應廠商</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3-評比廠商物料故障率要求廠商事先備料</a:t>
            </a:r>
            <a:endParaRPr/>
          </a:p>
          <a:p>
            <a:pPr indent="0" lvl="0" marL="0" marR="0" rtl="0" algn="l">
              <a:spcBef>
                <a:spcPts val="0"/>
              </a:spcBef>
              <a:spcAft>
                <a:spcPts val="0"/>
              </a:spcAft>
              <a:buNone/>
            </a:pPr>
            <a:r>
              <a:rPr lang="zh-TW" sz="1200">
                <a:solidFill>
                  <a:srgbClr val="0E53EE"/>
                </a:solidFill>
                <a:latin typeface="Microsoft JhengHei"/>
                <a:ea typeface="Microsoft JhengHei"/>
                <a:cs typeface="Microsoft JhengHei"/>
                <a:sym typeface="Microsoft JhengHei"/>
              </a:rPr>
              <a:t>4-建立廠商服務水準KPI</a:t>
            </a:r>
            <a:endParaRPr sz="1200">
              <a:solidFill>
                <a:srgbClr val="0E53EE"/>
              </a:solidFill>
              <a:latin typeface="Microsoft JhengHei"/>
              <a:ea typeface="Microsoft JhengHei"/>
              <a:cs typeface="Microsoft JhengHei"/>
              <a:sym typeface="Microsoft JhengHei"/>
            </a:endParaRPr>
          </a:p>
        </p:txBody>
      </p:sp>
      <p:sp>
        <p:nvSpPr>
          <p:cNvPr id="6298" name="Google Shape;6298;p72"/>
          <p:cNvSpPr/>
          <p:nvPr/>
        </p:nvSpPr>
        <p:spPr>
          <a:xfrm>
            <a:off x="10099401" y="2451524"/>
            <a:ext cx="871800" cy="680400"/>
          </a:xfrm>
          <a:prstGeom prst="rightArrow">
            <a:avLst>
              <a:gd fmla="val 50000" name="adj1"/>
              <a:gd fmla="val 50000" name="adj2"/>
            </a:avLst>
          </a:prstGeom>
          <a:solidFill>
            <a:srgbClr val="AFDF9F"/>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P2</a:t>
            </a:r>
            <a:endParaRPr sz="1800">
              <a:solidFill>
                <a:schemeClr val="dk1"/>
              </a:solidFill>
              <a:latin typeface="Arial"/>
              <a:ea typeface="Arial"/>
              <a:cs typeface="Arial"/>
              <a:sym typeface="Arial"/>
            </a:endParaRPr>
          </a:p>
        </p:txBody>
      </p:sp>
      <p:cxnSp>
        <p:nvCxnSpPr>
          <p:cNvPr id="6299" name="Google Shape;6299;p72"/>
          <p:cNvCxnSpPr/>
          <p:nvPr/>
        </p:nvCxnSpPr>
        <p:spPr>
          <a:xfrm>
            <a:off x="10380594" y="3010583"/>
            <a:ext cx="0" cy="710400"/>
          </a:xfrm>
          <a:prstGeom prst="straightConnector1">
            <a:avLst/>
          </a:prstGeom>
          <a:noFill/>
          <a:ln cap="flat" cmpd="sng" w="9525">
            <a:solidFill>
              <a:schemeClr val="accent1"/>
            </a:solidFill>
            <a:prstDash val="solid"/>
            <a:miter lim="800000"/>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4" name="Shape 6304"/>
        <p:cNvGrpSpPr/>
        <p:nvPr/>
      </p:nvGrpSpPr>
      <p:grpSpPr>
        <a:xfrm>
          <a:off x="0" y="0"/>
          <a:ext cx="0" cy="0"/>
          <a:chOff x="0" y="0"/>
          <a:chExt cx="0" cy="0"/>
        </a:xfrm>
      </p:grpSpPr>
      <p:sp>
        <p:nvSpPr>
          <p:cNvPr id="6305" name="Google Shape;6305;p73"/>
          <p:cNvSpPr txBox="1"/>
          <p:nvPr>
            <p:ph idx="1" type="body"/>
          </p:nvPr>
        </p:nvSpPr>
        <p:spPr>
          <a:xfrm>
            <a:off x="515938" y="462423"/>
            <a:ext cx="26112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ToBe-方案設計</a:t>
            </a:r>
            <a:endParaRPr/>
          </a:p>
        </p:txBody>
      </p:sp>
      <p:graphicFrame>
        <p:nvGraphicFramePr>
          <p:cNvPr id="6306" name="Google Shape;6306;p73"/>
          <p:cNvGraphicFramePr/>
          <p:nvPr/>
        </p:nvGraphicFramePr>
        <p:xfrm>
          <a:off x="0" y="1097280"/>
          <a:ext cx="3000000" cy="3000000"/>
        </p:xfrm>
        <a:graphic>
          <a:graphicData uri="http://schemas.openxmlformats.org/drawingml/2006/table">
            <a:tbl>
              <a:tblPr bandRow="1" firstRow="1">
                <a:noFill/>
                <a:tableStyleId>{10C450A3-F62A-489B-82D9-7C1ABDF4F425}</a:tableStyleId>
              </a:tblPr>
              <a:tblGrid>
                <a:gridCol w="698275"/>
                <a:gridCol w="3347250"/>
                <a:gridCol w="3352800"/>
                <a:gridCol w="2475350"/>
                <a:gridCol w="2254600"/>
              </a:tblGrid>
              <a:tr h="603625">
                <a:tc>
                  <a:txBody>
                    <a:bodyPr/>
                    <a:lstStyle/>
                    <a:p>
                      <a:pPr indent="0" lvl="0" marL="0" marR="0" rtl="0" algn="ctr">
                        <a:spcBef>
                          <a:spcPts val="0"/>
                        </a:spcBef>
                        <a:spcAft>
                          <a:spcPts val="0"/>
                        </a:spcAft>
                        <a:buNone/>
                      </a:pPr>
                      <a:r>
                        <a:rPr lang="zh-TW" sz="1800"/>
                        <a:t>NO</a:t>
                      </a:r>
                      <a:endParaRPr sz="1800"/>
                    </a:p>
                  </a:txBody>
                  <a:tcPr marT="45725" marB="45725" marR="91450" marL="91450"/>
                </a:tc>
                <a:tc>
                  <a:txBody>
                    <a:bodyPr/>
                    <a:lstStyle/>
                    <a:p>
                      <a:pPr indent="0" lvl="0" marL="0" marR="0" rtl="0" algn="ctr">
                        <a:spcBef>
                          <a:spcPts val="0"/>
                        </a:spcBef>
                        <a:spcAft>
                          <a:spcPts val="0"/>
                        </a:spcAft>
                        <a:buNone/>
                      </a:pPr>
                      <a:r>
                        <a:rPr lang="zh-TW" sz="1800"/>
                        <a:t>方案內容</a:t>
                      </a:r>
                      <a:endParaRPr/>
                    </a:p>
                  </a:txBody>
                  <a:tcPr marT="45725" marB="45725" marR="91450" marL="91450"/>
                </a:tc>
                <a:tc>
                  <a:txBody>
                    <a:bodyPr/>
                    <a:lstStyle/>
                    <a:p>
                      <a:pPr indent="0" lvl="0" marL="0" marR="0" rtl="0" algn="ctr">
                        <a:spcBef>
                          <a:spcPts val="0"/>
                        </a:spcBef>
                        <a:spcAft>
                          <a:spcPts val="0"/>
                        </a:spcAft>
                        <a:buNone/>
                      </a:pPr>
                      <a:r>
                        <a:rPr lang="zh-TW" sz="1800"/>
                        <a:t>目的</a:t>
                      </a:r>
                      <a:endParaRPr/>
                    </a:p>
                  </a:txBody>
                  <a:tcPr marT="45725" marB="45725" marR="91450" marL="91450"/>
                </a:tc>
                <a:tc>
                  <a:txBody>
                    <a:bodyPr/>
                    <a:lstStyle/>
                    <a:p>
                      <a:pPr indent="0" lvl="0" marL="0" marR="0" rtl="0" algn="ctr">
                        <a:spcBef>
                          <a:spcPts val="0"/>
                        </a:spcBef>
                        <a:spcAft>
                          <a:spcPts val="0"/>
                        </a:spcAft>
                        <a:buNone/>
                      </a:pPr>
                      <a:r>
                        <a:rPr lang="zh-TW" sz="1800"/>
                        <a:t>預計可改善</a:t>
                      </a:r>
                      <a:endParaRPr sz="1800"/>
                    </a:p>
                    <a:p>
                      <a:pPr indent="0" lvl="0" marL="0" marR="0" rtl="0" algn="ctr">
                        <a:spcBef>
                          <a:spcPts val="0"/>
                        </a:spcBef>
                        <a:spcAft>
                          <a:spcPts val="0"/>
                        </a:spcAft>
                        <a:buNone/>
                      </a:pPr>
                      <a:r>
                        <a:rPr lang="zh-TW" sz="1800"/>
                        <a:t>之績效指標</a:t>
                      </a:r>
                      <a:endParaRPr/>
                    </a:p>
                  </a:txBody>
                  <a:tcPr marT="45725" marB="45725" marR="91450" marL="91450"/>
                </a:tc>
                <a:tc>
                  <a:txBody>
                    <a:bodyPr/>
                    <a:lstStyle/>
                    <a:p>
                      <a:pPr indent="0" lvl="0" marL="0" marR="0" rtl="0" algn="ctr">
                        <a:spcBef>
                          <a:spcPts val="0"/>
                        </a:spcBef>
                        <a:spcAft>
                          <a:spcPts val="0"/>
                        </a:spcAft>
                        <a:buNone/>
                      </a:pPr>
                      <a:r>
                        <a:rPr lang="zh-TW" sz="1800"/>
                        <a:t>預計可達成</a:t>
                      </a:r>
                      <a:endParaRPr sz="1800"/>
                    </a:p>
                    <a:p>
                      <a:pPr indent="0" lvl="0" marL="0" marR="0" rtl="0" algn="ctr">
                        <a:spcBef>
                          <a:spcPts val="0"/>
                        </a:spcBef>
                        <a:spcAft>
                          <a:spcPts val="0"/>
                        </a:spcAft>
                        <a:buNone/>
                      </a:pPr>
                      <a:r>
                        <a:rPr lang="zh-TW" sz="1800"/>
                        <a:t>的企業策略</a:t>
                      </a:r>
                      <a:endParaRPr/>
                    </a:p>
                  </a:txBody>
                  <a:tcPr marT="45725" marB="45725" marR="91450" marL="91450"/>
                </a:tc>
              </a:tr>
              <a:tr h="552200">
                <a:tc>
                  <a:txBody>
                    <a:bodyPr/>
                    <a:lstStyle/>
                    <a:p>
                      <a:pPr indent="0" lvl="0" marL="0" marR="0" rtl="0" algn="ctr">
                        <a:spcBef>
                          <a:spcPts val="0"/>
                        </a:spcBef>
                        <a:spcAft>
                          <a:spcPts val="0"/>
                        </a:spcAft>
                        <a:buNone/>
                      </a:pPr>
                      <a:r>
                        <a:rPr lang="zh-TW" sz="2400"/>
                        <a:t>1</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建立製造商材料抽驗制度，進行源頭管理</a:t>
                      </a:r>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解決重製與浪費，提高生產效率</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產品尺寸 符合標準</a:t>
                      </a:r>
                      <a:endParaRPr sz="1600">
                        <a:solidFill>
                          <a:schemeClr val="dk1"/>
                        </a:solidFill>
                        <a:latin typeface="Arial"/>
                        <a:ea typeface="Arial"/>
                        <a:cs typeface="Arial"/>
                        <a:sym typeface="Arial"/>
                      </a:endParaRPr>
                    </a:p>
                  </a:txBody>
                  <a:tcPr marT="45725" marB="45725" marR="91450" marL="91450" anchor="ctr"/>
                </a:tc>
                <a:tc rowSpan="4">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產品交貨品質高</a:t>
                      </a:r>
                      <a:endParaRPr/>
                    </a:p>
                    <a:p>
                      <a:pPr indent="0" lvl="0" marL="0" marR="0" rtl="0" algn="l">
                        <a:spcBef>
                          <a:spcPts val="0"/>
                        </a:spcBef>
                        <a:spcAft>
                          <a:spcPts val="0"/>
                        </a:spcAft>
                        <a:buNone/>
                      </a:pPr>
                      <a:r>
                        <a:t/>
                      </a:r>
                      <a:endParaRPr sz="1600"/>
                    </a:p>
                  </a:txBody>
                  <a:tcPr marT="45725" marB="45725" marR="91450" marL="91450" anchor="ctr"/>
                </a:tc>
              </a:tr>
              <a:tr h="452000">
                <a:tc>
                  <a:txBody>
                    <a:bodyPr/>
                    <a:lstStyle/>
                    <a:p>
                      <a:pPr indent="0" lvl="0" marL="0" marR="0" rtl="0" algn="ctr">
                        <a:spcBef>
                          <a:spcPts val="0"/>
                        </a:spcBef>
                        <a:spcAft>
                          <a:spcPts val="0"/>
                        </a:spcAft>
                        <a:buNone/>
                      </a:pPr>
                      <a:r>
                        <a:rPr lang="zh-TW" sz="2400"/>
                        <a:t>2</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站牌規格製造前中後階段定點檢核</a:t>
                      </a:r>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產品製作階段設置檢核點，降低不良率</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生產品質高</a:t>
                      </a:r>
                      <a:endParaRPr/>
                    </a:p>
                  </a:txBody>
                  <a:tcPr marT="45725" marB="45725" marR="91450" marL="91450" anchor="ctr"/>
                </a:tc>
                <a:tc vMerge="1"/>
              </a:tr>
              <a:tr h="510175">
                <a:tc>
                  <a:txBody>
                    <a:bodyPr/>
                    <a:lstStyle/>
                    <a:p>
                      <a:pPr indent="0" lvl="0" marL="0" marR="0" rtl="0" algn="ctr">
                        <a:spcBef>
                          <a:spcPts val="0"/>
                        </a:spcBef>
                        <a:spcAft>
                          <a:spcPts val="0"/>
                        </a:spcAft>
                        <a:buNone/>
                      </a:pPr>
                      <a:r>
                        <a:rPr lang="zh-TW" sz="2400"/>
                        <a:t>3</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建立廠商品質檢核機制(如提高驗收抽驗比率、增加查驗次數)</a:t>
                      </a:r>
                      <a:endParaRPr sz="1600">
                        <a:solidFill>
                          <a:srgbClr val="0E53EE"/>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降低產品不良率</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路線資料印製正確</a:t>
                      </a:r>
                      <a:endParaRPr/>
                    </a:p>
                  </a:txBody>
                  <a:tcPr marT="45725" marB="45725" marR="91450" marL="91450" anchor="ctr"/>
                </a:tc>
                <a:tc vMerge="1"/>
              </a:tr>
              <a:tr h="556950">
                <a:tc>
                  <a:txBody>
                    <a:bodyPr/>
                    <a:lstStyle/>
                    <a:p>
                      <a:pPr indent="0" lvl="0" marL="0" marR="0" rtl="0" algn="ctr">
                        <a:spcBef>
                          <a:spcPts val="0"/>
                        </a:spcBef>
                        <a:spcAft>
                          <a:spcPts val="0"/>
                        </a:spcAft>
                        <a:buNone/>
                      </a:pPr>
                      <a:r>
                        <a:rPr lang="zh-TW" sz="2400"/>
                        <a:t>4</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路線資料印製前拍照上傳經總部檢核確認</a:t>
                      </a:r>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增加檢核點，降低印刷錯誤率</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符合驗收規格</a:t>
                      </a:r>
                      <a:endParaRPr/>
                    </a:p>
                  </a:txBody>
                  <a:tcPr marT="45725" marB="45725" marR="91450" marL="91450" anchor="ctr"/>
                </a:tc>
                <a:tc vMerge="1"/>
              </a:tr>
              <a:tr h="498775">
                <a:tc>
                  <a:txBody>
                    <a:bodyPr/>
                    <a:lstStyle/>
                    <a:p>
                      <a:pPr indent="0" lvl="0" marL="0" marR="0" rtl="0" algn="ctr">
                        <a:spcBef>
                          <a:spcPts val="0"/>
                        </a:spcBef>
                        <a:spcAft>
                          <a:spcPts val="0"/>
                        </a:spcAft>
                        <a:buNone/>
                      </a:pPr>
                      <a:r>
                        <a:rPr lang="zh-TW" sz="2400"/>
                        <a:t>5</a:t>
                      </a:r>
                      <a:endParaRPr sz="2400"/>
                    </a:p>
                  </a:txBody>
                  <a:tcPr marT="45725" marB="45725" marR="91450" marL="91450"/>
                </a:tc>
                <a:tc>
                  <a:txBody>
                    <a:bodyPr/>
                    <a:lstStyle/>
                    <a:p>
                      <a:pPr indent="0" lvl="0" marL="0" marR="0" rtl="0" algn="l">
                        <a:lnSpc>
                          <a:spcPct val="100000"/>
                        </a:lnSpc>
                        <a:spcBef>
                          <a:spcPts val="0"/>
                        </a:spcBef>
                        <a:spcAft>
                          <a:spcPts val="0"/>
                        </a:spcAft>
                        <a:buClr>
                          <a:srgbClr val="0E53EE"/>
                        </a:buClr>
                        <a:buSzPts val="1600"/>
                        <a:buFont typeface="Microsoft JhengHei"/>
                        <a:buNone/>
                      </a:pPr>
                      <a:r>
                        <a:rPr lang="zh-TW" sz="1600">
                          <a:solidFill>
                            <a:srgbClr val="0E53EE"/>
                          </a:solidFill>
                          <a:latin typeface="Microsoft JhengHei"/>
                          <a:ea typeface="Microsoft JhengHei"/>
                          <a:cs typeface="Microsoft JhengHei"/>
                          <a:sym typeface="Microsoft JhengHei"/>
                        </a:rPr>
                        <a:t>提供數位即時的通報方法</a:t>
                      </a:r>
                      <a:endParaRPr sz="1600">
                        <a:solidFill>
                          <a:srgbClr val="0E53EE"/>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E53EE"/>
                        </a:buClr>
                        <a:buSzPts val="1600"/>
                        <a:buFont typeface="Microsoft JhengHei"/>
                        <a:buNone/>
                      </a:pPr>
                      <a:r>
                        <a:rPr lang="zh-TW" sz="1600">
                          <a:solidFill>
                            <a:srgbClr val="0E53EE"/>
                          </a:solidFill>
                          <a:latin typeface="Microsoft JhengHei"/>
                          <a:ea typeface="Microsoft JhengHei"/>
                          <a:cs typeface="Microsoft JhengHei"/>
                          <a:sym typeface="Microsoft JhengHei"/>
                        </a:rPr>
                        <a:t>(Line/ QRcode/APP)</a:t>
                      </a:r>
                      <a:endParaRPr/>
                    </a:p>
                    <a:p>
                      <a:pPr indent="0" lvl="0" marL="0" marR="0" rtl="0" algn="l">
                        <a:spcBef>
                          <a:spcPts val="0"/>
                        </a:spcBef>
                        <a:spcAft>
                          <a:spcPts val="0"/>
                        </a:spcAft>
                        <a:buNone/>
                      </a:pPr>
                      <a:r>
                        <a:t/>
                      </a:r>
                      <a:endParaRPr sz="1600">
                        <a:solidFill>
                          <a:srgbClr val="0E53EE"/>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及早發現待維修站牌以利及早派工維修</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站牌故障通報方便且及時</a:t>
                      </a:r>
                      <a:endParaRPr sz="1600">
                        <a:solidFill>
                          <a:schemeClr val="dk1"/>
                        </a:solidFill>
                        <a:latin typeface="Arial"/>
                        <a:ea typeface="Arial"/>
                        <a:cs typeface="Arial"/>
                        <a:sym typeface="Arial"/>
                      </a:endParaRPr>
                    </a:p>
                  </a:txBody>
                  <a:tcPr marT="45725" marB="45725" marR="91450" marL="91450" anchor="ctr"/>
                </a:tc>
                <a:tc rowSpan="4">
                  <a:txBody>
                    <a:bodyPr/>
                    <a:lstStyle/>
                    <a:p>
                      <a:pPr indent="0" lvl="0" marL="0" marR="0" rtl="0" algn="ctr">
                        <a:spcBef>
                          <a:spcPts val="0"/>
                        </a:spcBef>
                        <a:spcAft>
                          <a:spcPts val="0"/>
                        </a:spcAft>
                        <a:buNone/>
                      </a:pPr>
                      <a:r>
                        <a:rPr lang="zh-TW" sz="1600"/>
                        <a:t>維護服務效率高</a:t>
                      </a:r>
                      <a:endParaRPr/>
                    </a:p>
                  </a:txBody>
                  <a:tcPr marT="45725" marB="45725" marR="91450" marL="91450" anchor="ctr"/>
                </a:tc>
              </a:tr>
              <a:tr h="523700">
                <a:tc>
                  <a:txBody>
                    <a:bodyPr/>
                    <a:lstStyle/>
                    <a:p>
                      <a:pPr indent="0" lvl="0" marL="0" marR="0" rtl="0" algn="ctr">
                        <a:spcBef>
                          <a:spcPts val="0"/>
                        </a:spcBef>
                        <a:spcAft>
                          <a:spcPts val="0"/>
                        </a:spcAft>
                        <a:buNone/>
                      </a:pPr>
                      <a:r>
                        <a:rPr lang="zh-TW" sz="2400"/>
                        <a:t>6</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故障狀況透過Web/簡訊系統即時反應廠商</a:t>
                      </a:r>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迅速解決故障問題</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故障通報反應即時</a:t>
                      </a:r>
                      <a:endParaRPr/>
                    </a:p>
                  </a:txBody>
                  <a:tcPr marT="45725" marB="45725" marR="91450" marL="91450" anchor="ctr"/>
                </a:tc>
                <a:tc vMerge="1"/>
              </a:tr>
              <a:tr h="556950">
                <a:tc>
                  <a:txBody>
                    <a:bodyPr/>
                    <a:lstStyle/>
                    <a:p>
                      <a:pPr indent="0" lvl="0" marL="0" marR="0" rtl="0" algn="ctr">
                        <a:spcBef>
                          <a:spcPts val="0"/>
                        </a:spcBef>
                        <a:spcAft>
                          <a:spcPts val="0"/>
                        </a:spcAft>
                        <a:buNone/>
                      </a:pPr>
                      <a:r>
                        <a:rPr lang="zh-TW" sz="2400"/>
                        <a:t>7</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依派工案件急迫性規定廠商完成時效(如緊急案件12小時、普通案件2天、一般案件4天)</a:t>
                      </a:r>
                      <a:endParaRPr sz="1600">
                        <a:solidFill>
                          <a:srgbClr val="0E53EE"/>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廠商可依派工案件施工期程提前備料</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廠商重製物料備料時間短</a:t>
                      </a:r>
                      <a:endParaRPr/>
                    </a:p>
                  </a:txBody>
                  <a:tcPr marT="45725" marB="45725" marR="91450" marL="91450" anchor="ctr"/>
                </a:tc>
                <a:tc vMerge="1"/>
              </a:tr>
              <a:tr h="574025">
                <a:tc>
                  <a:txBody>
                    <a:bodyPr/>
                    <a:lstStyle/>
                    <a:p>
                      <a:pPr indent="0" lvl="0" marL="0" marR="0" rtl="0" algn="ctr">
                        <a:spcBef>
                          <a:spcPts val="0"/>
                        </a:spcBef>
                        <a:spcAft>
                          <a:spcPts val="0"/>
                        </a:spcAft>
                        <a:buNone/>
                      </a:pPr>
                      <a:r>
                        <a:rPr lang="zh-TW" sz="2400"/>
                        <a:t>8</a:t>
                      </a:r>
                      <a:endParaRPr sz="2400"/>
                    </a:p>
                  </a:txBody>
                  <a:tcPr marT="45725" marB="45725" marR="91450" marL="91450"/>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建立廠商服務水準KPI</a:t>
                      </a:r>
                      <a:endParaRPr sz="1600">
                        <a:solidFill>
                          <a:srgbClr val="00B050"/>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l">
                        <a:spcBef>
                          <a:spcPts val="0"/>
                        </a:spcBef>
                        <a:spcAft>
                          <a:spcPts val="0"/>
                        </a:spcAft>
                        <a:buNone/>
                      </a:pPr>
                      <a:r>
                        <a:rPr lang="zh-TW" sz="1600">
                          <a:solidFill>
                            <a:srgbClr val="0E53EE"/>
                          </a:solidFill>
                          <a:latin typeface="Microsoft JhengHei"/>
                          <a:ea typeface="Microsoft JhengHei"/>
                          <a:cs typeface="Microsoft JhengHei"/>
                          <a:sym typeface="Microsoft JhengHei"/>
                        </a:rPr>
                        <a:t>追蹤與評估維修過程，並持續改進提高客戶滿意度</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600"/>
                        <a:buFont typeface="Arial"/>
                        <a:buNone/>
                      </a:pPr>
                      <a:r>
                        <a:rPr lang="zh-TW" sz="1600">
                          <a:solidFill>
                            <a:schemeClr val="dk1"/>
                          </a:solidFill>
                          <a:latin typeface="Arial"/>
                          <a:ea typeface="Arial"/>
                          <a:cs typeface="Arial"/>
                          <a:sym typeface="Arial"/>
                        </a:rPr>
                        <a:t>維修效率提高</a:t>
                      </a:r>
                      <a:endParaRPr/>
                    </a:p>
                  </a:txBody>
                  <a:tcPr marT="45725" marB="45725" marR="91450" marL="91450" anchor="ctr"/>
                </a:tc>
                <a:tc vMerge="1"/>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0" name="Shape 6310"/>
        <p:cNvGrpSpPr/>
        <p:nvPr/>
      </p:nvGrpSpPr>
      <p:grpSpPr>
        <a:xfrm>
          <a:off x="0" y="0"/>
          <a:ext cx="0" cy="0"/>
          <a:chOff x="0" y="0"/>
          <a:chExt cx="0" cy="0"/>
        </a:xfrm>
      </p:grpSpPr>
      <p:sp>
        <p:nvSpPr>
          <p:cNvPr id="6311" name="Google Shape;6311;p74"/>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lt1"/>
              </a:buClr>
              <a:buSzPts val="49600"/>
              <a:buNone/>
            </a:pPr>
            <a:r>
              <a:rPr lang="zh-TW"/>
              <a:t>4</a:t>
            </a:r>
            <a:endParaRPr/>
          </a:p>
        </p:txBody>
      </p:sp>
      <p:sp>
        <p:nvSpPr>
          <p:cNvPr id="6312" name="Google Shape;6312;p74"/>
          <p:cNvSpPr txBox="1"/>
          <p:nvPr>
            <p:ph idx="2" type="body"/>
          </p:nvPr>
        </p:nvSpPr>
        <p:spPr>
          <a:xfrm>
            <a:off x="4917130" y="3856010"/>
            <a:ext cx="2971800" cy="535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3200"/>
              <a:buNone/>
            </a:pPr>
            <a:r>
              <a:rPr lang="zh-TW" sz="3200"/>
              <a:t>報告結語</a:t>
            </a:r>
            <a:endParaRPr/>
          </a:p>
        </p:txBody>
      </p:sp>
      <p:sp>
        <p:nvSpPr>
          <p:cNvPr id="6313" name="Google Shape;6313;p74"/>
          <p:cNvSpPr txBox="1"/>
          <p:nvPr>
            <p:ph idx="3" type="body"/>
          </p:nvPr>
        </p:nvSpPr>
        <p:spPr>
          <a:xfrm>
            <a:off x="4917130" y="4587740"/>
            <a:ext cx="10710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BFBFBF"/>
              </a:buClr>
              <a:buSzPts val="1400"/>
              <a:buNone/>
            </a:pPr>
            <a:r>
              <a:rPr lang="zh-TW"/>
              <a:t>Conclusion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8" name="Shape 6318"/>
        <p:cNvGrpSpPr/>
        <p:nvPr/>
      </p:nvGrpSpPr>
      <p:grpSpPr>
        <a:xfrm>
          <a:off x="0" y="0"/>
          <a:ext cx="0" cy="0"/>
          <a:chOff x="0" y="0"/>
          <a:chExt cx="0" cy="0"/>
        </a:xfrm>
      </p:grpSpPr>
      <p:sp>
        <p:nvSpPr>
          <p:cNvPr id="6319" name="Google Shape;6319;p75"/>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報告結語</a:t>
            </a:r>
            <a:endParaRPr/>
          </a:p>
        </p:txBody>
      </p:sp>
      <p:sp>
        <p:nvSpPr>
          <p:cNvPr id="6320" name="Google Shape;6320;p75"/>
          <p:cNvSpPr/>
          <p:nvPr/>
        </p:nvSpPr>
        <p:spPr>
          <a:xfrm>
            <a:off x="785091" y="1228436"/>
            <a:ext cx="10686600" cy="5061600"/>
          </a:xfrm>
          <a:prstGeom prst="roundRect">
            <a:avLst>
              <a:gd fmla="val 6921" name="adj"/>
            </a:avLst>
          </a:prstGeom>
          <a:solidFill>
            <a:schemeClr val="lt1"/>
          </a:solidFill>
          <a:ln cap="flat" cmpd="sng" w="12700">
            <a:solidFill>
              <a:srgbClr val="0E53E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E53EE"/>
              </a:solidFill>
              <a:latin typeface="Microsoft JhengHei"/>
              <a:ea typeface="Microsoft JhengHei"/>
              <a:cs typeface="Microsoft JhengHei"/>
              <a:sym typeface="Microsoft JhengHei"/>
            </a:endParaRPr>
          </a:p>
          <a:p>
            <a:pPr indent="0" lvl="0" marL="0" marR="0" rtl="0" algn="l">
              <a:spcBef>
                <a:spcPts val="0"/>
              </a:spcBef>
              <a:spcAft>
                <a:spcPts val="0"/>
              </a:spcAft>
              <a:buNone/>
            </a:pPr>
            <a:r>
              <a:rPr lang="zh-TW" sz="2400">
                <a:solidFill>
                  <a:srgbClr val="3F3F3F"/>
                </a:solidFill>
                <a:latin typeface="Microsoft JhengHei"/>
                <a:ea typeface="Microsoft JhengHei"/>
                <a:cs typeface="Microsoft JhengHei"/>
                <a:sym typeface="Microsoft JhengHei"/>
              </a:rPr>
              <a:t>新北市的交通管理機關，優化公車站牌的供應鏈績效是提高整體運輸效率和市民服務品質的重要一環，未來的供應鏈管理的策略方向有：</a:t>
            </a:r>
            <a:endParaRPr sz="2400">
              <a:solidFill>
                <a:srgbClr val="3F3F3F"/>
              </a:solidFill>
              <a:latin typeface="Microsoft JhengHei"/>
              <a:ea typeface="Microsoft JhengHei"/>
              <a:cs typeface="Microsoft JhengHei"/>
              <a:sym typeface="Microsoft JhengHei"/>
            </a:endParaRPr>
          </a:p>
          <a:p>
            <a:pPr indent="0" lvl="0" marL="0" marR="0" rtl="0" algn="l">
              <a:spcBef>
                <a:spcPts val="0"/>
              </a:spcBef>
              <a:spcAft>
                <a:spcPts val="0"/>
              </a:spcAft>
              <a:buNone/>
            </a:pPr>
            <a:r>
              <a:t/>
            </a:r>
            <a:endParaRPr sz="2400">
              <a:solidFill>
                <a:srgbClr val="3F3F3F"/>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Noto Sans Symbols"/>
              <a:buChar char="●"/>
            </a:pPr>
            <a:r>
              <a:rPr b="1" lang="zh-TW" sz="1800">
                <a:solidFill>
                  <a:schemeClr val="dk1"/>
                </a:solidFill>
                <a:latin typeface="Microsoft JhengHei"/>
                <a:ea typeface="Microsoft JhengHei"/>
                <a:cs typeface="Microsoft JhengHei"/>
                <a:sym typeface="Microsoft JhengHei"/>
              </a:rPr>
              <a:t>優化供應商合作</a:t>
            </a:r>
            <a:r>
              <a:rPr lang="zh-TW" sz="1800">
                <a:solidFill>
                  <a:srgbClr val="3F3F3F"/>
                </a:solidFill>
                <a:latin typeface="Microsoft JhengHei"/>
                <a:ea typeface="Microsoft JhengHei"/>
                <a:cs typeface="Microsoft JhengHei"/>
                <a:sym typeface="Microsoft JhengHei"/>
              </a:rPr>
              <a:t>： 與站牌製造商和相關供應商建立穩固的合作關係，確保及時供應、品質可控，並考慮引入多元供應商以降低流標風險影響政策推動。</a:t>
            </a:r>
            <a:endParaRPr sz="1800">
              <a:solidFill>
                <a:srgbClr val="3F3F3F"/>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Noto Sans Symbols"/>
              <a:buChar char="●"/>
            </a:pPr>
            <a:r>
              <a:rPr b="1" lang="zh-TW" sz="1800">
                <a:solidFill>
                  <a:schemeClr val="dk1"/>
                </a:solidFill>
                <a:latin typeface="Microsoft JhengHei"/>
                <a:ea typeface="Microsoft JhengHei"/>
                <a:cs typeface="Microsoft JhengHei"/>
                <a:sym typeface="Microsoft JhengHei"/>
              </a:rPr>
              <a:t>統一規格和設計</a:t>
            </a:r>
            <a:r>
              <a:rPr lang="zh-TW" sz="1800">
                <a:solidFill>
                  <a:srgbClr val="3F3F3F"/>
                </a:solidFill>
                <a:latin typeface="Microsoft JhengHei"/>
                <a:ea typeface="Microsoft JhengHei"/>
                <a:cs typeface="Microsoft JhengHei"/>
                <a:sym typeface="Microsoft JhengHei"/>
              </a:rPr>
              <a:t>：統一公車站牌的規格和設計，這不僅有助於提升整體形象，還能降低維護和更換的成本。</a:t>
            </a:r>
            <a:endParaRPr sz="1800">
              <a:solidFill>
                <a:srgbClr val="3F3F3F"/>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Noto Sans Symbols"/>
              <a:buChar char="●"/>
            </a:pPr>
            <a:r>
              <a:rPr b="1" lang="zh-TW" sz="1800">
                <a:solidFill>
                  <a:schemeClr val="dk1"/>
                </a:solidFill>
                <a:latin typeface="Microsoft JhengHei"/>
                <a:ea typeface="Microsoft JhengHei"/>
                <a:cs typeface="Microsoft JhengHei"/>
                <a:sym typeface="Microsoft JhengHei"/>
              </a:rPr>
              <a:t>強化數據的管理</a:t>
            </a:r>
            <a:r>
              <a:rPr lang="zh-TW" sz="1800">
                <a:solidFill>
                  <a:srgbClr val="3F3F3F"/>
                </a:solidFill>
                <a:latin typeface="Microsoft JhengHei"/>
                <a:ea typeface="Microsoft JhengHei"/>
                <a:cs typeface="Microsoft JhengHei"/>
                <a:sym typeface="Microsoft JhengHei"/>
              </a:rPr>
              <a:t>： 建立有效的站牌數據管理系統，追蹤站牌的狀態、維護記錄和使用情況。有助於制定更精確的維護計劃和預測性維護，配合未來技術趨勢，以確保新式站牌的設計符合市場需求。</a:t>
            </a:r>
            <a:endParaRPr sz="1800">
              <a:solidFill>
                <a:srgbClr val="3F3F3F"/>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1800"/>
              <a:buFont typeface="Noto Sans Symbols"/>
              <a:buChar char="●"/>
            </a:pPr>
            <a:r>
              <a:rPr b="1" lang="zh-TW" sz="1800">
                <a:solidFill>
                  <a:schemeClr val="dk1"/>
                </a:solidFill>
                <a:latin typeface="Microsoft JhengHei"/>
                <a:ea typeface="Microsoft JhengHei"/>
                <a:cs typeface="Microsoft JhengHei"/>
                <a:sym typeface="Microsoft JhengHei"/>
              </a:rPr>
              <a:t>整合性動態資訊</a:t>
            </a:r>
            <a:r>
              <a:rPr lang="zh-TW" sz="1800">
                <a:solidFill>
                  <a:srgbClr val="3F3F3F"/>
                </a:solidFill>
                <a:latin typeface="Microsoft JhengHei"/>
                <a:ea typeface="Microsoft JhengHei"/>
                <a:cs typeface="Microsoft JhengHei"/>
                <a:sym typeface="Microsoft JhengHei"/>
              </a:rPr>
              <a:t>：與公車動態資訊系統進行合併，發展集公車動態預測、公車路線資訊為一體的智慧型站牌。</a:t>
            </a:r>
            <a:endParaRPr/>
          </a:p>
          <a:p>
            <a:pPr indent="-342900" lvl="0" marL="342900" marR="0" rtl="0" algn="l">
              <a:spcBef>
                <a:spcPts val="0"/>
              </a:spcBef>
              <a:spcAft>
                <a:spcPts val="0"/>
              </a:spcAft>
              <a:buClr>
                <a:schemeClr val="dk1"/>
              </a:buClr>
              <a:buSzPts val="1800"/>
              <a:buFont typeface="Noto Sans Symbols"/>
              <a:buChar char="●"/>
            </a:pPr>
            <a:r>
              <a:rPr b="1" lang="zh-TW" sz="1800">
                <a:solidFill>
                  <a:schemeClr val="dk1"/>
                </a:solidFill>
                <a:latin typeface="Microsoft JhengHei"/>
                <a:ea typeface="Microsoft JhengHei"/>
                <a:cs typeface="Microsoft JhengHei"/>
                <a:sym typeface="Microsoft JhengHei"/>
              </a:rPr>
              <a:t>導入環保性材料</a:t>
            </a:r>
            <a:r>
              <a:rPr lang="zh-TW" sz="1800">
                <a:solidFill>
                  <a:srgbClr val="3F3F3F"/>
                </a:solidFill>
                <a:latin typeface="Microsoft JhengHei"/>
                <a:ea typeface="Microsoft JhengHei"/>
                <a:cs typeface="Microsoft JhengHei"/>
                <a:sym typeface="Microsoft JhengHei"/>
              </a:rPr>
              <a:t>： 在站牌建造中，考慮使用綠色材料，以降低環境影響並提高可持續性。</a:t>
            </a:r>
            <a:endParaRPr sz="1800">
              <a:solidFill>
                <a:srgbClr val="0E53EE"/>
              </a:solidFill>
              <a:latin typeface="Microsoft JhengHei"/>
              <a:ea typeface="Microsoft JhengHei"/>
              <a:cs typeface="Microsoft JhengHei"/>
              <a:sym typeface="Microsoft JhengHe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5" name="Shape 6325"/>
        <p:cNvGrpSpPr/>
        <p:nvPr/>
      </p:nvGrpSpPr>
      <p:grpSpPr>
        <a:xfrm>
          <a:off x="0" y="0"/>
          <a:ext cx="0" cy="0"/>
          <a:chOff x="0" y="0"/>
          <a:chExt cx="0" cy="0"/>
        </a:xfrm>
      </p:grpSpPr>
      <p:cxnSp>
        <p:nvCxnSpPr>
          <p:cNvPr id="6326" name="Google Shape;6326;p76"/>
          <p:cNvCxnSpPr/>
          <p:nvPr/>
        </p:nvCxnSpPr>
        <p:spPr>
          <a:xfrm>
            <a:off x="3353176" y="558349"/>
            <a:ext cx="5721000" cy="0"/>
          </a:xfrm>
          <a:prstGeom prst="straightConnector1">
            <a:avLst/>
          </a:prstGeom>
          <a:noFill/>
          <a:ln cap="flat" cmpd="sng" w="9525">
            <a:solidFill>
              <a:srgbClr val="3F3F3F"/>
            </a:solidFill>
            <a:prstDash val="solid"/>
            <a:miter lim="800000"/>
            <a:headEnd len="sm" w="sm" type="none"/>
            <a:tailEnd len="sm" w="sm" type="none"/>
          </a:ln>
        </p:spPr>
      </p:cxnSp>
      <p:sp>
        <p:nvSpPr>
          <p:cNvPr id="6327" name="Google Shape;6327;p76"/>
          <p:cNvSpPr txBox="1"/>
          <p:nvPr/>
        </p:nvSpPr>
        <p:spPr>
          <a:xfrm>
            <a:off x="4080062" y="1661648"/>
            <a:ext cx="403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5400">
                <a:solidFill>
                  <a:srgbClr val="F2F2F2"/>
                </a:solidFill>
                <a:latin typeface="Arial"/>
                <a:ea typeface="Arial"/>
                <a:cs typeface="Arial"/>
                <a:sym typeface="Arial"/>
              </a:rPr>
              <a:t>BUSINESS</a:t>
            </a:r>
            <a:endParaRPr b="1" sz="5400">
              <a:solidFill>
                <a:srgbClr val="F2F2F2"/>
              </a:solidFill>
              <a:latin typeface="Arial"/>
              <a:ea typeface="Arial"/>
              <a:cs typeface="Arial"/>
              <a:sym typeface="Arial"/>
            </a:endParaRPr>
          </a:p>
        </p:txBody>
      </p:sp>
      <p:sp>
        <p:nvSpPr>
          <p:cNvPr id="6328" name="Google Shape;6328;p76"/>
          <p:cNvSpPr txBox="1"/>
          <p:nvPr/>
        </p:nvSpPr>
        <p:spPr>
          <a:xfrm>
            <a:off x="2184401" y="1851763"/>
            <a:ext cx="7823100" cy="144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TW" sz="8800">
                <a:solidFill>
                  <a:schemeClr val="accent4"/>
                </a:solidFill>
                <a:latin typeface="Arial"/>
                <a:ea typeface="Arial"/>
                <a:cs typeface="Arial"/>
                <a:sym typeface="Arial"/>
              </a:rPr>
              <a:t>THANK YOU</a:t>
            </a:r>
            <a:endParaRPr sz="8800">
              <a:solidFill>
                <a:schemeClr val="accent4"/>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6" name="Shape 5546"/>
        <p:cNvGrpSpPr/>
        <p:nvPr/>
      </p:nvGrpSpPr>
      <p:grpSpPr>
        <a:xfrm>
          <a:off x="0" y="0"/>
          <a:ext cx="0" cy="0"/>
          <a:chOff x="0" y="0"/>
          <a:chExt cx="0" cy="0"/>
        </a:xfrm>
      </p:grpSpPr>
      <p:sp>
        <p:nvSpPr>
          <p:cNvPr id="5547" name="Google Shape;5547;p44"/>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公司簡介</a:t>
            </a:r>
            <a:endParaRPr/>
          </a:p>
        </p:txBody>
      </p:sp>
      <p:sp>
        <p:nvSpPr>
          <p:cNvPr id="5548" name="Google Shape;5548;p44"/>
          <p:cNvSpPr txBox="1"/>
          <p:nvPr/>
        </p:nvSpPr>
        <p:spPr>
          <a:xfrm>
            <a:off x="515938" y="1270637"/>
            <a:ext cx="11020500" cy="52629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Noto Sans Symbols"/>
              <a:buChar char="■"/>
            </a:pPr>
            <a:r>
              <a:rPr lang="zh-TW" sz="2800">
                <a:solidFill>
                  <a:schemeClr val="dk1"/>
                </a:solidFill>
                <a:latin typeface="Microsoft JhengHei"/>
                <a:ea typeface="Microsoft JhengHei"/>
                <a:cs typeface="Microsoft JhengHei"/>
                <a:sym typeface="Microsoft JhengHei"/>
              </a:rPr>
              <a:t>新北市政府交通局成立於民國99年，前身為臺北縣政府交通局，為新北市的交通管理機關，隸屬於新北市政府。</a:t>
            </a:r>
            <a:endParaRPr sz="2800">
              <a:solidFill>
                <a:schemeClr val="dk1"/>
              </a:solidFill>
              <a:latin typeface="Microsoft JhengHei"/>
              <a:ea typeface="Microsoft JhengHei"/>
              <a:cs typeface="Microsoft JhengHei"/>
              <a:sym typeface="Microsoft JhengHei"/>
            </a:endParaRPr>
          </a:p>
          <a:p>
            <a:pPr indent="-165100" lvl="0" marL="342900" marR="0" rtl="0" algn="l">
              <a:spcBef>
                <a:spcPts val="0"/>
              </a:spcBef>
              <a:spcAft>
                <a:spcPts val="0"/>
              </a:spcAft>
              <a:buClr>
                <a:schemeClr val="dk1"/>
              </a:buClr>
              <a:buSzPts val="2800"/>
              <a:buFont typeface="Noto Sans Symbols"/>
              <a:buNone/>
            </a:pPr>
            <a:r>
              <a:t/>
            </a:r>
            <a:endParaRPr sz="2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800"/>
              <a:buFont typeface="Noto Sans Symbols"/>
              <a:buChar char="■"/>
            </a:pPr>
            <a:r>
              <a:rPr lang="zh-TW" sz="2800">
                <a:solidFill>
                  <a:schemeClr val="dk1"/>
                </a:solidFill>
                <a:latin typeface="Microsoft JhengHei"/>
                <a:ea typeface="Microsoft JhengHei"/>
                <a:cs typeface="Microsoft JhengHei"/>
                <a:sym typeface="Microsoft JhengHei"/>
              </a:rPr>
              <a:t>負責新北市大眾運輸、道路、交通等事務</a:t>
            </a:r>
            <a:endParaRPr sz="2800">
              <a:solidFill>
                <a:schemeClr val="dk1"/>
              </a:solidFill>
              <a:latin typeface="Microsoft JhengHei"/>
              <a:ea typeface="Microsoft JhengHei"/>
              <a:cs typeface="Microsoft JhengHei"/>
              <a:sym typeface="Microsoft JhengHei"/>
            </a:endParaRPr>
          </a:p>
          <a:p>
            <a:pPr indent="-165100" lvl="0" marL="342900" marR="0" rtl="0" algn="l">
              <a:spcBef>
                <a:spcPts val="0"/>
              </a:spcBef>
              <a:spcAft>
                <a:spcPts val="0"/>
              </a:spcAft>
              <a:buClr>
                <a:schemeClr val="dk1"/>
              </a:buClr>
              <a:buSzPts val="2800"/>
              <a:buFont typeface="Noto Sans Symbols"/>
              <a:buNone/>
            </a:pPr>
            <a:r>
              <a:t/>
            </a:r>
            <a:endParaRPr sz="2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800"/>
              <a:buFont typeface="Noto Sans Symbols"/>
              <a:buChar char="■"/>
            </a:pPr>
            <a:r>
              <a:rPr lang="zh-TW" sz="2800">
                <a:solidFill>
                  <a:schemeClr val="dk1"/>
                </a:solidFill>
                <a:latin typeface="Microsoft JhengHei"/>
                <a:ea typeface="Microsoft JhengHei"/>
                <a:cs typeface="Microsoft JhengHei"/>
                <a:sym typeface="Microsoft JhengHei"/>
              </a:rPr>
              <a:t>組織架構</a:t>
            </a:r>
            <a:endParaRPr sz="2800">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800"/>
              <a:buFont typeface="Arial"/>
              <a:buChar char="•"/>
            </a:pPr>
            <a:r>
              <a:rPr b="0" i="0" lang="zh-TW" sz="2800" u="none" cap="none" strike="noStrike">
                <a:solidFill>
                  <a:schemeClr val="dk1"/>
                </a:solidFill>
                <a:latin typeface="Microsoft JhengHei"/>
                <a:ea typeface="Microsoft JhengHei"/>
                <a:cs typeface="Microsoft JhengHei"/>
                <a:sym typeface="Microsoft JhengHei"/>
              </a:rPr>
              <a:t>綜合規劃科、</a:t>
            </a:r>
            <a:r>
              <a:rPr b="0" i="0" lang="zh-TW" sz="2800" u="none" cap="none" strike="noStrike">
                <a:solidFill>
                  <a:srgbClr val="FF0000"/>
                </a:solidFill>
                <a:latin typeface="Microsoft JhengHei"/>
                <a:ea typeface="Microsoft JhengHei"/>
                <a:cs typeface="Microsoft JhengHei"/>
                <a:sym typeface="Microsoft JhengHei"/>
              </a:rPr>
              <a:t>運輸管理科</a:t>
            </a:r>
            <a:r>
              <a:rPr b="0" i="0" lang="zh-TW" sz="2800" u="none" cap="none" strike="noStrike">
                <a:solidFill>
                  <a:schemeClr val="dk1"/>
                </a:solidFill>
                <a:latin typeface="Microsoft JhengHei"/>
                <a:ea typeface="Microsoft JhengHei"/>
                <a:cs typeface="Microsoft JhengHei"/>
                <a:sym typeface="Microsoft JhengHei"/>
              </a:rPr>
              <a:t>、交通管制工程科、交通安全科、停車管理科及停車營運科計六科</a:t>
            </a:r>
            <a:endParaRPr b="0" i="0" sz="2800" u="none" cap="none" strike="noStrike">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800"/>
              <a:buFont typeface="Arial"/>
              <a:buChar char="•"/>
            </a:pPr>
            <a:r>
              <a:rPr b="0" i="0" lang="zh-TW" sz="2800" u="none" cap="none" strike="noStrike">
                <a:solidFill>
                  <a:schemeClr val="dk1"/>
                </a:solidFill>
                <a:latin typeface="Microsoft JhengHei"/>
                <a:ea typeface="Microsoft JhengHei"/>
                <a:cs typeface="Microsoft JhengHei"/>
                <a:sym typeface="Microsoft JhengHei"/>
              </a:rPr>
              <a:t>秘書室、會計室、人事室及政風室計四室</a:t>
            </a:r>
            <a:endParaRPr b="0" i="0" sz="2800" u="none" cap="none" strike="noStrike">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800"/>
              <a:buFont typeface="Arial"/>
              <a:buChar char="•"/>
            </a:pPr>
            <a:r>
              <a:rPr b="0" i="0" lang="zh-TW" sz="2800" u="none" cap="none" strike="noStrike">
                <a:solidFill>
                  <a:schemeClr val="dk1"/>
                </a:solidFill>
                <a:latin typeface="Microsoft JhengHei"/>
                <a:ea typeface="Microsoft JhengHei"/>
                <a:cs typeface="Microsoft JhengHei"/>
                <a:sym typeface="Microsoft JhengHei"/>
              </a:rPr>
              <a:t>新北市政府交通事件裁決處二級機關</a:t>
            </a:r>
            <a:endParaRPr b="0" i="0" sz="2800" u="none" cap="none" strike="noStrike">
              <a:solidFill>
                <a:schemeClr val="dk1"/>
              </a:solidFill>
              <a:latin typeface="Microsoft JhengHei"/>
              <a:ea typeface="Microsoft JhengHei"/>
              <a:cs typeface="Microsoft JhengHei"/>
              <a:sym typeface="Microsoft JhengHei"/>
            </a:endParaRPr>
          </a:p>
          <a:p>
            <a:pPr indent="-165100" lvl="0" marL="342900" marR="0" rtl="0" algn="l">
              <a:spcBef>
                <a:spcPts val="0"/>
              </a:spcBef>
              <a:spcAft>
                <a:spcPts val="0"/>
              </a:spcAft>
              <a:buClr>
                <a:schemeClr val="dk1"/>
              </a:buClr>
              <a:buSzPts val="2800"/>
              <a:buFont typeface="Noto Sans Symbols"/>
              <a:buNone/>
            </a:pPr>
            <a:r>
              <a:t/>
            </a:r>
            <a:endParaRPr sz="28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800"/>
              <a:buFont typeface="Noto Sans Symbols"/>
              <a:buChar char="■"/>
            </a:pPr>
            <a:r>
              <a:rPr lang="zh-TW" sz="2800">
                <a:solidFill>
                  <a:schemeClr val="dk1"/>
                </a:solidFill>
                <a:latin typeface="Microsoft JhengHei"/>
                <a:ea typeface="Microsoft JhengHei"/>
                <a:cs typeface="Microsoft JhengHei"/>
                <a:sym typeface="Microsoft JhengHei"/>
              </a:rPr>
              <a:t>目前員工數約500人</a:t>
            </a:r>
            <a:endParaRPr sz="2800">
              <a:solidFill>
                <a:schemeClr val="dk1"/>
              </a:solidFill>
              <a:latin typeface="Microsoft JhengHei"/>
              <a:ea typeface="Microsoft JhengHei"/>
              <a:cs typeface="Microsoft JhengHei"/>
              <a:sym typeface="Microsoft JhengHei"/>
            </a:endParaRPr>
          </a:p>
        </p:txBody>
      </p:sp>
      <p:pic>
        <p:nvPicPr>
          <p:cNvPr descr="新北市各機關-新北市議會全球資訊中文網" id="5549" name="Google Shape;5549;p44"/>
          <p:cNvPicPr preferRelativeResize="0"/>
          <p:nvPr/>
        </p:nvPicPr>
        <p:blipFill rotWithShape="1">
          <a:blip r:embed="rId3">
            <a:alphaModFix/>
          </a:blip>
          <a:srcRect b="0" l="0" r="0" t="0"/>
          <a:stretch/>
        </p:blipFill>
        <p:spPr>
          <a:xfrm>
            <a:off x="7086599" y="50317"/>
            <a:ext cx="4818529" cy="1285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4" name="Shape 5554"/>
        <p:cNvGrpSpPr/>
        <p:nvPr/>
      </p:nvGrpSpPr>
      <p:grpSpPr>
        <a:xfrm>
          <a:off x="0" y="0"/>
          <a:ext cx="0" cy="0"/>
          <a:chOff x="0" y="0"/>
          <a:chExt cx="0" cy="0"/>
        </a:xfrm>
      </p:grpSpPr>
      <p:sp>
        <p:nvSpPr>
          <p:cNvPr id="5555" name="Google Shape;5555;p45"/>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產品介紹</a:t>
            </a:r>
            <a:endParaRPr/>
          </a:p>
        </p:txBody>
      </p:sp>
      <p:sp>
        <p:nvSpPr>
          <p:cNvPr id="5556" name="Google Shape;5556;p45"/>
          <p:cNvSpPr txBox="1"/>
          <p:nvPr/>
        </p:nvSpPr>
        <p:spPr>
          <a:xfrm>
            <a:off x="515938" y="1270637"/>
            <a:ext cx="11020500" cy="24315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2400"/>
              <a:buFont typeface="Noto Sans Symbols"/>
              <a:buChar char="■"/>
            </a:pPr>
            <a:r>
              <a:rPr lang="zh-TW" sz="2400">
                <a:solidFill>
                  <a:srgbClr val="FF0000"/>
                </a:solidFill>
                <a:latin typeface="Microsoft JhengHei"/>
                <a:ea typeface="Microsoft JhengHei"/>
                <a:cs typeface="Microsoft JhengHei"/>
                <a:sym typeface="Microsoft JhengHei"/>
              </a:rPr>
              <a:t>「公車招手站牌」為新北市政府交通局於民國108年新推出的站牌設計</a:t>
            </a:r>
            <a:endParaRPr sz="24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400"/>
              <a:buFont typeface="Noto Sans Symbols"/>
              <a:buChar char="■"/>
            </a:pPr>
            <a:r>
              <a:rPr lang="zh-TW" sz="2400">
                <a:solidFill>
                  <a:schemeClr val="dk1"/>
                </a:solidFill>
                <a:latin typeface="Microsoft JhengHei"/>
                <a:ea typeface="Microsoft JhengHei"/>
                <a:cs typeface="Microsoft JhengHei"/>
                <a:sym typeface="Microsoft JhengHei"/>
              </a:rPr>
              <a:t>現已廣泛設置於新北市境內29個行政區，共計5,000個公車站</a:t>
            </a:r>
            <a:endParaRPr sz="2400">
              <a:solidFill>
                <a:schemeClr val="dk1"/>
              </a:solidFill>
              <a:latin typeface="Microsoft JhengHei"/>
              <a:ea typeface="Microsoft JhengHei"/>
              <a:cs typeface="Microsoft JhengHei"/>
              <a:sym typeface="Microsoft JhengHei"/>
            </a:endParaRPr>
          </a:p>
          <a:p>
            <a:pPr indent="-342900" lvl="0" marL="342900" marR="0" rtl="0" algn="l">
              <a:spcBef>
                <a:spcPts val="0"/>
              </a:spcBef>
              <a:spcAft>
                <a:spcPts val="0"/>
              </a:spcAft>
              <a:buClr>
                <a:schemeClr val="dk1"/>
              </a:buClr>
              <a:buSzPts val="2400"/>
              <a:buFont typeface="Noto Sans Symbols"/>
              <a:buChar char="■"/>
            </a:pPr>
            <a:r>
              <a:rPr lang="zh-TW" sz="2400">
                <a:solidFill>
                  <a:schemeClr val="dk1"/>
                </a:solidFill>
                <a:latin typeface="Microsoft JhengHei"/>
                <a:ea typeface="Microsoft JhengHei"/>
                <a:cs typeface="Microsoft JhengHei"/>
                <a:sym typeface="Microsoft JhengHei"/>
              </a:rPr>
              <a:t>新式站牌改進了舊式公車站牌</a:t>
            </a:r>
            <a:endParaRPr sz="2400">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000"/>
              <a:buFont typeface="Arial"/>
              <a:buChar char="•"/>
            </a:pPr>
            <a:r>
              <a:rPr b="0" i="0" lang="zh-TW" sz="2000" u="none" cap="none" strike="noStrike">
                <a:solidFill>
                  <a:schemeClr val="dk1"/>
                </a:solidFill>
                <a:latin typeface="Microsoft JhengHei"/>
                <a:ea typeface="Microsoft JhengHei"/>
                <a:cs typeface="Microsoft JhengHei"/>
                <a:sym typeface="Microsoft JhengHei"/>
              </a:rPr>
              <a:t>刊登特種廣告（如抓猴、婦幼徵信）造成社會觀感不佳</a:t>
            </a:r>
            <a:endParaRPr b="0" i="0" sz="2000" u="none" cap="none" strike="noStrike">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000"/>
              <a:buFont typeface="Arial"/>
              <a:buChar char="•"/>
            </a:pPr>
            <a:r>
              <a:rPr b="0" i="0" lang="zh-TW" sz="2000" u="none" cap="none" strike="noStrike">
                <a:solidFill>
                  <a:schemeClr val="dk1"/>
                </a:solidFill>
                <a:latin typeface="Microsoft JhengHei"/>
                <a:ea typeface="Microsoft JhengHei"/>
                <a:cs typeface="Microsoft JhengHei"/>
                <a:sym typeface="Microsoft JhengHei"/>
              </a:rPr>
              <a:t>路線圖不明顯及各路線分開設置佔用空間的缺點，採禁止刊登廣告</a:t>
            </a:r>
            <a:endParaRPr b="0" i="0" sz="2000" u="none" cap="none" strike="noStrike">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000"/>
              <a:buFont typeface="Arial"/>
              <a:buChar char="•"/>
            </a:pPr>
            <a:r>
              <a:rPr b="0" i="0" lang="zh-TW" sz="2000" u="none" cap="none" strike="noStrike">
                <a:solidFill>
                  <a:schemeClr val="dk1"/>
                </a:solidFill>
                <a:latin typeface="Microsoft JhengHei"/>
                <a:ea typeface="Microsoft JhengHei"/>
                <a:cs typeface="Microsoft JhengHei"/>
                <a:sym typeface="Microsoft JhengHei"/>
              </a:rPr>
              <a:t>且各路線圖置於透明滾桶內方便乘客查閱</a:t>
            </a:r>
            <a:endParaRPr b="0" i="0" sz="2000" u="none" cap="none" strike="noStrike">
              <a:solidFill>
                <a:schemeClr val="dk1"/>
              </a:solidFill>
              <a:latin typeface="Microsoft JhengHei"/>
              <a:ea typeface="Microsoft JhengHei"/>
              <a:cs typeface="Microsoft JhengHei"/>
              <a:sym typeface="Microsoft JhengHei"/>
            </a:endParaRPr>
          </a:p>
          <a:p>
            <a:pPr indent="-342900" lvl="1" marL="800088" marR="0" rtl="0" algn="l">
              <a:spcBef>
                <a:spcPts val="0"/>
              </a:spcBef>
              <a:spcAft>
                <a:spcPts val="0"/>
              </a:spcAft>
              <a:buClr>
                <a:schemeClr val="dk1"/>
              </a:buClr>
              <a:buSzPts val="2000"/>
              <a:buFont typeface="Arial"/>
              <a:buChar char="•"/>
            </a:pPr>
            <a:r>
              <a:rPr b="0" i="0" lang="zh-TW" sz="2000" u="none" cap="none" strike="noStrike">
                <a:solidFill>
                  <a:schemeClr val="dk1"/>
                </a:solidFill>
                <a:latin typeface="Microsoft JhengHei"/>
                <a:ea typeface="Microsoft JhengHei"/>
                <a:cs typeface="Microsoft JhengHei"/>
                <a:sym typeface="Microsoft JhengHei"/>
              </a:rPr>
              <a:t>將所有路線整合至同一公車站牌統一設立節省空間</a:t>
            </a:r>
            <a:endParaRPr b="0" i="0" sz="2000" u="none" cap="none" strike="noStrike">
              <a:solidFill>
                <a:schemeClr val="dk1"/>
              </a:solidFill>
              <a:latin typeface="Microsoft JhengHei"/>
              <a:ea typeface="Microsoft JhengHei"/>
              <a:cs typeface="Microsoft JhengHei"/>
              <a:sym typeface="Microsoft JhengHei"/>
            </a:endParaRPr>
          </a:p>
        </p:txBody>
      </p:sp>
      <p:pic>
        <p:nvPicPr>
          <p:cNvPr id="5557" name="Google Shape;5557;p45"/>
          <p:cNvPicPr preferRelativeResize="0"/>
          <p:nvPr/>
        </p:nvPicPr>
        <p:blipFill rotWithShape="1">
          <a:blip r:embed="rId3">
            <a:alphaModFix/>
          </a:blip>
          <a:srcRect b="0" l="0" r="0" t="0"/>
          <a:stretch/>
        </p:blipFill>
        <p:spPr>
          <a:xfrm>
            <a:off x="6917690" y="3822700"/>
            <a:ext cx="5274309" cy="3035300"/>
          </a:xfrm>
          <a:prstGeom prst="rect">
            <a:avLst/>
          </a:prstGeom>
          <a:noFill/>
          <a:ln>
            <a:noFill/>
          </a:ln>
        </p:spPr>
      </p:pic>
      <p:pic>
        <p:nvPicPr>
          <p:cNvPr id="5558" name="Google Shape;5558;p45"/>
          <p:cNvPicPr preferRelativeResize="0"/>
          <p:nvPr/>
        </p:nvPicPr>
        <p:blipFill rotWithShape="1">
          <a:blip r:embed="rId4">
            <a:alphaModFix/>
          </a:blip>
          <a:srcRect b="0" l="0" r="0" t="0"/>
          <a:stretch/>
        </p:blipFill>
        <p:spPr>
          <a:xfrm>
            <a:off x="7120182" y="3338849"/>
            <a:ext cx="2621839" cy="3519151"/>
          </a:xfrm>
          <a:prstGeom prst="rect">
            <a:avLst/>
          </a:prstGeom>
          <a:noFill/>
          <a:ln>
            <a:noFill/>
          </a:ln>
        </p:spPr>
      </p:pic>
      <p:pic>
        <p:nvPicPr>
          <p:cNvPr id="5559" name="Google Shape;5559;p45"/>
          <p:cNvPicPr preferRelativeResize="0"/>
          <p:nvPr/>
        </p:nvPicPr>
        <p:blipFill rotWithShape="1">
          <a:blip r:embed="rId5">
            <a:alphaModFix/>
          </a:blip>
          <a:srcRect b="0" l="0" r="0" t="0"/>
          <a:stretch/>
        </p:blipFill>
        <p:spPr>
          <a:xfrm>
            <a:off x="17385" y="3659849"/>
            <a:ext cx="6468819" cy="3165765"/>
          </a:xfrm>
          <a:prstGeom prst="rect">
            <a:avLst/>
          </a:prstGeom>
          <a:noFill/>
          <a:ln>
            <a:noFill/>
          </a:ln>
        </p:spPr>
      </p:pic>
      <p:pic>
        <p:nvPicPr>
          <p:cNvPr descr="红色叉叉图片素材_免费红色叉叉PNG设计图片大全_图精灵" id="5560" name="Google Shape;5560;p45"/>
          <p:cNvPicPr preferRelativeResize="0"/>
          <p:nvPr/>
        </p:nvPicPr>
        <p:blipFill rotWithShape="1">
          <a:blip r:embed="rId6">
            <a:alphaModFix/>
          </a:blip>
          <a:srcRect b="0" l="0" r="0" t="0"/>
          <a:stretch/>
        </p:blipFill>
        <p:spPr>
          <a:xfrm>
            <a:off x="5369849" y="3429000"/>
            <a:ext cx="1690594" cy="1690594"/>
          </a:xfrm>
          <a:prstGeom prst="rect">
            <a:avLst/>
          </a:prstGeom>
          <a:noFill/>
          <a:ln>
            <a:noFill/>
          </a:ln>
        </p:spPr>
      </p:pic>
      <p:pic>
        <p:nvPicPr>
          <p:cNvPr descr="打勾图片素材_免费打勾PNG设计图片大全_图精灵" id="5561" name="Google Shape;5561;p45"/>
          <p:cNvPicPr preferRelativeResize="0"/>
          <p:nvPr/>
        </p:nvPicPr>
        <p:blipFill rotWithShape="1">
          <a:blip r:embed="rId7">
            <a:alphaModFix/>
          </a:blip>
          <a:srcRect b="0" l="0" r="0" t="0"/>
          <a:stretch/>
        </p:blipFill>
        <p:spPr>
          <a:xfrm>
            <a:off x="8749700" y="3180242"/>
            <a:ext cx="1164181" cy="11641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6" name="Shape 5566"/>
        <p:cNvGrpSpPr/>
        <p:nvPr/>
      </p:nvGrpSpPr>
      <p:grpSpPr>
        <a:xfrm>
          <a:off x="0" y="0"/>
          <a:ext cx="0" cy="0"/>
          <a:chOff x="0" y="0"/>
          <a:chExt cx="0" cy="0"/>
        </a:xfrm>
      </p:grpSpPr>
      <p:sp>
        <p:nvSpPr>
          <p:cNvPr id="5567" name="Google Shape;5567;p46"/>
          <p:cNvSpPr txBox="1"/>
          <p:nvPr>
            <p:ph idx="1" type="body"/>
          </p:nvPr>
        </p:nvSpPr>
        <p:spPr>
          <a:xfrm>
            <a:off x="515938" y="462423"/>
            <a:ext cx="15696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SWOT分析</a:t>
            </a:r>
            <a:endParaRPr/>
          </a:p>
        </p:txBody>
      </p:sp>
      <p:grpSp>
        <p:nvGrpSpPr>
          <p:cNvPr id="5568" name="Google Shape;5568;p46"/>
          <p:cNvGrpSpPr/>
          <p:nvPr/>
        </p:nvGrpSpPr>
        <p:grpSpPr>
          <a:xfrm>
            <a:off x="4257672" y="1782135"/>
            <a:ext cx="2775499" cy="3294138"/>
            <a:chOff x="3908531" y="1466863"/>
            <a:chExt cx="3306527" cy="3924396"/>
          </a:xfrm>
        </p:grpSpPr>
        <p:sp>
          <p:nvSpPr>
            <p:cNvPr id="5569" name="Google Shape;5569;p46"/>
            <p:cNvSpPr/>
            <p:nvPr/>
          </p:nvSpPr>
          <p:spPr>
            <a:xfrm>
              <a:off x="4143062" y="1963445"/>
              <a:ext cx="2939100" cy="2939100"/>
            </a:xfrm>
            <a:prstGeom prst="roundRect">
              <a:avLst>
                <a:gd fmla="val 7576" name="adj"/>
              </a:avLst>
            </a:prstGeom>
            <a:gradFill>
              <a:gsLst>
                <a:gs pos="0">
                  <a:schemeClr val="accent4"/>
                </a:gs>
                <a:gs pos="100000">
                  <a:schemeClr val="accent2"/>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sp>
          <p:nvSpPr>
            <p:cNvPr id="5570" name="Google Shape;5570;p46"/>
            <p:cNvSpPr txBox="1"/>
            <p:nvPr/>
          </p:nvSpPr>
          <p:spPr>
            <a:xfrm>
              <a:off x="4377659" y="1466863"/>
              <a:ext cx="2202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9600">
                <a:solidFill>
                  <a:schemeClr val="lt1"/>
                </a:solidFill>
                <a:latin typeface="Arial"/>
                <a:ea typeface="Arial"/>
                <a:cs typeface="Arial"/>
                <a:sym typeface="Arial"/>
              </a:endParaRPr>
            </a:p>
          </p:txBody>
        </p:sp>
        <p:sp>
          <p:nvSpPr>
            <p:cNvPr id="5571" name="Google Shape;5571;p46"/>
            <p:cNvSpPr txBox="1"/>
            <p:nvPr/>
          </p:nvSpPr>
          <p:spPr>
            <a:xfrm>
              <a:off x="5610358" y="1634667"/>
              <a:ext cx="16047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9600">
                  <a:solidFill>
                    <a:schemeClr val="lt1"/>
                  </a:solidFill>
                  <a:latin typeface="Arial"/>
                  <a:ea typeface="Arial"/>
                  <a:cs typeface="Arial"/>
                  <a:sym typeface="Arial"/>
                </a:rPr>
                <a:t>W</a:t>
              </a:r>
              <a:endParaRPr sz="9600">
                <a:solidFill>
                  <a:schemeClr val="lt1"/>
                </a:solidFill>
                <a:latin typeface="Arial"/>
                <a:ea typeface="Arial"/>
                <a:cs typeface="Arial"/>
                <a:sym typeface="Arial"/>
              </a:endParaRPr>
            </a:p>
          </p:txBody>
        </p:sp>
        <p:sp>
          <p:nvSpPr>
            <p:cNvPr id="5572" name="Google Shape;5572;p46"/>
            <p:cNvSpPr txBox="1"/>
            <p:nvPr/>
          </p:nvSpPr>
          <p:spPr>
            <a:xfrm>
              <a:off x="4397677" y="3521059"/>
              <a:ext cx="2202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9600">
                <a:solidFill>
                  <a:schemeClr val="lt1"/>
                </a:solidFill>
                <a:latin typeface="Arial"/>
                <a:ea typeface="Arial"/>
                <a:cs typeface="Arial"/>
                <a:sym typeface="Arial"/>
              </a:endParaRPr>
            </a:p>
          </p:txBody>
        </p:sp>
        <p:sp>
          <p:nvSpPr>
            <p:cNvPr id="5573" name="Google Shape;5573;p46"/>
            <p:cNvSpPr txBox="1"/>
            <p:nvPr/>
          </p:nvSpPr>
          <p:spPr>
            <a:xfrm>
              <a:off x="6083020" y="3422065"/>
              <a:ext cx="11157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9600">
                  <a:solidFill>
                    <a:schemeClr val="lt1"/>
                  </a:solidFill>
                  <a:latin typeface="Arial"/>
                  <a:ea typeface="Arial"/>
                  <a:cs typeface="Arial"/>
                  <a:sym typeface="Arial"/>
                </a:rPr>
                <a:t>T</a:t>
              </a:r>
              <a:endParaRPr sz="9600">
                <a:solidFill>
                  <a:schemeClr val="lt1"/>
                </a:solidFill>
                <a:latin typeface="Arial"/>
                <a:ea typeface="Arial"/>
                <a:cs typeface="Arial"/>
                <a:sym typeface="Arial"/>
              </a:endParaRPr>
            </a:p>
          </p:txBody>
        </p:sp>
        <p:sp>
          <p:nvSpPr>
            <p:cNvPr id="5574" name="Google Shape;5574;p46"/>
            <p:cNvSpPr txBox="1"/>
            <p:nvPr/>
          </p:nvSpPr>
          <p:spPr>
            <a:xfrm>
              <a:off x="3942561" y="1578980"/>
              <a:ext cx="11979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9600">
                  <a:solidFill>
                    <a:schemeClr val="lt1"/>
                  </a:solidFill>
                  <a:latin typeface="Arial"/>
                  <a:ea typeface="Arial"/>
                  <a:cs typeface="Arial"/>
                  <a:sym typeface="Arial"/>
                </a:rPr>
                <a:t>S</a:t>
              </a:r>
              <a:endParaRPr sz="9600">
                <a:solidFill>
                  <a:schemeClr val="lt1"/>
                </a:solidFill>
                <a:latin typeface="Arial"/>
                <a:ea typeface="Arial"/>
                <a:cs typeface="Arial"/>
                <a:sym typeface="Arial"/>
              </a:endParaRPr>
            </a:p>
          </p:txBody>
        </p:sp>
        <p:sp>
          <p:nvSpPr>
            <p:cNvPr id="5575" name="Google Shape;5575;p46"/>
            <p:cNvSpPr txBox="1"/>
            <p:nvPr/>
          </p:nvSpPr>
          <p:spPr>
            <a:xfrm>
              <a:off x="3908531" y="3376791"/>
              <a:ext cx="1360200" cy="187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TW" sz="9600">
                  <a:solidFill>
                    <a:schemeClr val="lt1"/>
                  </a:solidFill>
                  <a:latin typeface="Arial"/>
                  <a:ea typeface="Arial"/>
                  <a:cs typeface="Arial"/>
                  <a:sym typeface="Arial"/>
                </a:rPr>
                <a:t>O</a:t>
              </a:r>
              <a:endParaRPr sz="9600">
                <a:solidFill>
                  <a:schemeClr val="lt1"/>
                </a:solidFill>
                <a:latin typeface="Arial"/>
                <a:ea typeface="Arial"/>
                <a:cs typeface="Arial"/>
                <a:sym typeface="Arial"/>
              </a:endParaRPr>
            </a:p>
          </p:txBody>
        </p:sp>
      </p:grpSp>
      <p:sp>
        <p:nvSpPr>
          <p:cNvPr id="5576" name="Google Shape;5576;p46"/>
          <p:cNvSpPr txBox="1"/>
          <p:nvPr/>
        </p:nvSpPr>
        <p:spPr>
          <a:xfrm>
            <a:off x="1139768" y="1515504"/>
            <a:ext cx="2565000" cy="400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zh-TW" sz="2000">
                <a:solidFill>
                  <a:srgbClr val="3F3F3F"/>
                </a:solidFill>
                <a:latin typeface="Arial"/>
                <a:ea typeface="Arial"/>
                <a:cs typeface="Arial"/>
                <a:sym typeface="Arial"/>
              </a:rPr>
              <a:t>優勢(Strengths)</a:t>
            </a:r>
            <a:endParaRPr b="1" sz="2000">
              <a:solidFill>
                <a:srgbClr val="3F3F3F"/>
              </a:solidFill>
              <a:latin typeface="Arial"/>
              <a:ea typeface="Arial"/>
              <a:cs typeface="Arial"/>
              <a:sym typeface="Arial"/>
            </a:endParaRPr>
          </a:p>
        </p:txBody>
      </p:sp>
      <p:cxnSp>
        <p:nvCxnSpPr>
          <p:cNvPr id="5577" name="Google Shape;5577;p46"/>
          <p:cNvCxnSpPr/>
          <p:nvPr/>
        </p:nvCxnSpPr>
        <p:spPr>
          <a:xfrm>
            <a:off x="1300768" y="1915614"/>
            <a:ext cx="382200" cy="0"/>
          </a:xfrm>
          <a:prstGeom prst="straightConnector1">
            <a:avLst/>
          </a:prstGeom>
          <a:noFill/>
          <a:ln cap="flat" cmpd="sng" w="19050">
            <a:solidFill>
              <a:srgbClr val="3F3F3F"/>
            </a:solidFill>
            <a:prstDash val="solid"/>
            <a:miter lim="800000"/>
            <a:headEnd len="sm" w="sm" type="none"/>
            <a:tailEnd len="sm" w="sm" type="none"/>
          </a:ln>
        </p:spPr>
      </p:cxnSp>
      <p:sp>
        <p:nvSpPr>
          <p:cNvPr id="5578" name="Google Shape;5578;p46"/>
          <p:cNvSpPr txBox="1"/>
          <p:nvPr/>
        </p:nvSpPr>
        <p:spPr>
          <a:xfrm>
            <a:off x="1064891" y="4257318"/>
            <a:ext cx="3201600" cy="400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zh-TW" sz="2000">
                <a:solidFill>
                  <a:srgbClr val="3F3F3F"/>
                </a:solidFill>
                <a:latin typeface="Arial"/>
                <a:ea typeface="Arial"/>
                <a:cs typeface="Arial"/>
                <a:sym typeface="Arial"/>
              </a:rPr>
              <a:t>機會(Opportunities)</a:t>
            </a:r>
            <a:endParaRPr b="1" sz="2000">
              <a:solidFill>
                <a:srgbClr val="3F3F3F"/>
              </a:solidFill>
              <a:latin typeface="Arial"/>
              <a:ea typeface="Arial"/>
              <a:cs typeface="Arial"/>
              <a:sym typeface="Arial"/>
            </a:endParaRPr>
          </a:p>
        </p:txBody>
      </p:sp>
      <p:sp>
        <p:nvSpPr>
          <p:cNvPr id="5579" name="Google Shape;5579;p46"/>
          <p:cNvSpPr/>
          <p:nvPr/>
        </p:nvSpPr>
        <p:spPr>
          <a:xfrm>
            <a:off x="7640329" y="2073674"/>
            <a:ext cx="3256200" cy="2215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30000"/>
              </a:lnSpc>
              <a:spcBef>
                <a:spcPts val="0"/>
              </a:spcBef>
              <a:spcAft>
                <a:spcPts val="0"/>
              </a:spcAft>
              <a:buClr>
                <a:srgbClr val="3F3F3F"/>
              </a:buClr>
              <a:buSzPts val="1800"/>
              <a:buFont typeface="Noto Sans Symbols"/>
              <a:buChar char="●"/>
            </a:pPr>
            <a:r>
              <a:rPr lang="zh-TW" sz="1800">
                <a:solidFill>
                  <a:srgbClr val="3F3F3F"/>
                </a:solidFill>
                <a:latin typeface="Arial"/>
                <a:ea typeface="Arial"/>
                <a:cs typeface="Arial"/>
                <a:sym typeface="Arial"/>
              </a:rPr>
              <a:t>機關需依政府採購法辦理採購，曠日廢時，亦可能流標影響政策推動</a:t>
            </a:r>
            <a:endParaRPr sz="1800">
              <a:solidFill>
                <a:srgbClr val="3F3F3F"/>
              </a:solidFill>
              <a:latin typeface="Arial"/>
              <a:ea typeface="Arial"/>
              <a:cs typeface="Arial"/>
              <a:sym typeface="Arial"/>
            </a:endParaRPr>
          </a:p>
          <a:p>
            <a:pPr indent="0" lvl="0" marL="0" marR="0" rtl="0" algn="l">
              <a:lnSpc>
                <a:spcPct val="130000"/>
              </a:lnSpc>
              <a:spcBef>
                <a:spcPts val="0"/>
              </a:spcBef>
              <a:spcAft>
                <a:spcPts val="0"/>
              </a:spcAft>
              <a:buNone/>
            </a:pPr>
            <a:br>
              <a:rPr lang="zh-TW" sz="1800">
                <a:solidFill>
                  <a:srgbClr val="3F3F3F"/>
                </a:solidFill>
                <a:latin typeface="Arial"/>
                <a:ea typeface="Arial"/>
                <a:cs typeface="Arial"/>
                <a:sym typeface="Arial"/>
              </a:rPr>
            </a:br>
            <a:endParaRPr sz="1800">
              <a:solidFill>
                <a:srgbClr val="3F3F3F"/>
              </a:solidFill>
              <a:latin typeface="Arial"/>
              <a:ea typeface="Arial"/>
              <a:cs typeface="Arial"/>
              <a:sym typeface="Arial"/>
            </a:endParaRPr>
          </a:p>
          <a:p>
            <a:pPr indent="-171450" lvl="0" marL="285750" marR="0" rtl="0" algn="l">
              <a:lnSpc>
                <a:spcPct val="130000"/>
              </a:lnSpc>
              <a:spcBef>
                <a:spcPts val="0"/>
              </a:spcBef>
              <a:spcAft>
                <a:spcPts val="0"/>
              </a:spcAft>
              <a:buClr>
                <a:schemeClr val="dk1"/>
              </a:buClr>
              <a:buSzPts val="1800"/>
              <a:buFont typeface="Noto Sans Symbols"/>
              <a:buNone/>
            </a:pPr>
            <a:r>
              <a:t/>
            </a:r>
            <a:endParaRPr sz="1800">
              <a:solidFill>
                <a:srgbClr val="3F3F3F"/>
              </a:solidFill>
              <a:latin typeface="Arial"/>
              <a:ea typeface="Arial"/>
              <a:cs typeface="Arial"/>
              <a:sym typeface="Arial"/>
            </a:endParaRPr>
          </a:p>
        </p:txBody>
      </p:sp>
      <p:sp>
        <p:nvSpPr>
          <p:cNvPr id="5580" name="Google Shape;5580;p46"/>
          <p:cNvSpPr txBox="1"/>
          <p:nvPr/>
        </p:nvSpPr>
        <p:spPr>
          <a:xfrm>
            <a:off x="7707571" y="1515504"/>
            <a:ext cx="3121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3F3F3F"/>
                </a:solidFill>
                <a:latin typeface="Arial"/>
                <a:ea typeface="Arial"/>
                <a:cs typeface="Arial"/>
                <a:sym typeface="Arial"/>
              </a:rPr>
              <a:t>劣勢(Weaknesses)</a:t>
            </a:r>
            <a:endParaRPr b="1" sz="2000">
              <a:solidFill>
                <a:srgbClr val="3F3F3F"/>
              </a:solidFill>
              <a:latin typeface="Arial"/>
              <a:ea typeface="Arial"/>
              <a:cs typeface="Arial"/>
              <a:sym typeface="Arial"/>
            </a:endParaRPr>
          </a:p>
        </p:txBody>
      </p:sp>
      <p:cxnSp>
        <p:nvCxnSpPr>
          <p:cNvPr id="5581" name="Google Shape;5581;p46"/>
          <p:cNvCxnSpPr/>
          <p:nvPr/>
        </p:nvCxnSpPr>
        <p:spPr>
          <a:xfrm>
            <a:off x="7858657" y="1936281"/>
            <a:ext cx="382200" cy="0"/>
          </a:xfrm>
          <a:prstGeom prst="straightConnector1">
            <a:avLst/>
          </a:prstGeom>
          <a:noFill/>
          <a:ln cap="flat" cmpd="sng" w="19050">
            <a:solidFill>
              <a:srgbClr val="3F3F3F"/>
            </a:solidFill>
            <a:prstDash val="solid"/>
            <a:miter lim="800000"/>
            <a:headEnd len="sm" w="sm" type="none"/>
            <a:tailEnd len="sm" w="sm" type="none"/>
          </a:ln>
        </p:spPr>
      </p:cxnSp>
      <p:sp>
        <p:nvSpPr>
          <p:cNvPr id="5582" name="Google Shape;5582;p46"/>
          <p:cNvSpPr/>
          <p:nvPr/>
        </p:nvSpPr>
        <p:spPr>
          <a:xfrm>
            <a:off x="7690963" y="4847159"/>
            <a:ext cx="3256200" cy="777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30000"/>
              </a:lnSpc>
              <a:spcBef>
                <a:spcPts val="0"/>
              </a:spcBef>
              <a:spcAft>
                <a:spcPts val="0"/>
              </a:spcAft>
              <a:buClr>
                <a:srgbClr val="3F3F3F"/>
              </a:buClr>
              <a:buSzPts val="1800"/>
              <a:buFont typeface="Noto Sans Symbols"/>
              <a:buChar char="●"/>
            </a:pPr>
            <a:r>
              <a:rPr lang="zh-TW" sz="1800">
                <a:solidFill>
                  <a:srgbClr val="3F3F3F"/>
                </a:solidFill>
                <a:latin typeface="Arial"/>
                <a:ea typeface="Arial"/>
                <a:cs typeface="Arial"/>
                <a:sym typeface="Arial"/>
              </a:rPr>
              <a:t>隨市民要求提升，傳統式站牌終將淘汰或轉型</a:t>
            </a:r>
            <a:endParaRPr sz="1800">
              <a:solidFill>
                <a:srgbClr val="3F3F3F"/>
              </a:solidFill>
              <a:latin typeface="Arial"/>
              <a:ea typeface="Arial"/>
              <a:cs typeface="Arial"/>
              <a:sym typeface="Arial"/>
            </a:endParaRPr>
          </a:p>
        </p:txBody>
      </p:sp>
      <p:sp>
        <p:nvSpPr>
          <p:cNvPr id="5583" name="Google Shape;5583;p46"/>
          <p:cNvSpPr txBox="1"/>
          <p:nvPr/>
        </p:nvSpPr>
        <p:spPr>
          <a:xfrm>
            <a:off x="7690963" y="4377078"/>
            <a:ext cx="3032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TW" sz="2000">
                <a:solidFill>
                  <a:srgbClr val="3F3F3F"/>
                </a:solidFill>
                <a:latin typeface="Arial"/>
                <a:ea typeface="Arial"/>
                <a:cs typeface="Arial"/>
                <a:sym typeface="Arial"/>
              </a:rPr>
              <a:t>威脅(Threats)</a:t>
            </a:r>
            <a:endParaRPr b="1" sz="2000">
              <a:solidFill>
                <a:srgbClr val="3F3F3F"/>
              </a:solidFill>
              <a:latin typeface="Arial"/>
              <a:ea typeface="Arial"/>
              <a:cs typeface="Arial"/>
              <a:sym typeface="Arial"/>
            </a:endParaRPr>
          </a:p>
        </p:txBody>
      </p:sp>
      <p:cxnSp>
        <p:nvCxnSpPr>
          <p:cNvPr id="5584" name="Google Shape;5584;p46"/>
          <p:cNvCxnSpPr/>
          <p:nvPr/>
        </p:nvCxnSpPr>
        <p:spPr>
          <a:xfrm>
            <a:off x="7762681" y="4804663"/>
            <a:ext cx="382200" cy="0"/>
          </a:xfrm>
          <a:prstGeom prst="straightConnector1">
            <a:avLst/>
          </a:prstGeom>
          <a:noFill/>
          <a:ln cap="flat" cmpd="sng" w="19050">
            <a:solidFill>
              <a:srgbClr val="3F3F3F"/>
            </a:solidFill>
            <a:prstDash val="solid"/>
            <a:miter lim="800000"/>
            <a:headEnd len="sm" w="sm" type="none"/>
            <a:tailEnd len="sm" w="sm" type="none"/>
          </a:ln>
        </p:spPr>
      </p:cxnSp>
      <p:sp>
        <p:nvSpPr>
          <p:cNvPr id="5585" name="Google Shape;5585;p46"/>
          <p:cNvSpPr txBox="1"/>
          <p:nvPr/>
        </p:nvSpPr>
        <p:spPr>
          <a:xfrm>
            <a:off x="1139768" y="2105235"/>
            <a:ext cx="2757900" cy="1477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zh-TW" sz="1800">
                <a:solidFill>
                  <a:schemeClr val="dk1"/>
                </a:solidFill>
                <a:latin typeface="Arial"/>
                <a:ea typeface="Arial"/>
                <a:cs typeface="Arial"/>
                <a:sym typeface="Arial"/>
              </a:rPr>
              <a:t>由機關整合各業者站牌並統一設計站牌形式，令公車資訊一目了然</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zh-TW" sz="1800">
                <a:solidFill>
                  <a:schemeClr val="dk1"/>
                </a:solidFill>
                <a:latin typeface="Arial"/>
                <a:ea typeface="Arial"/>
                <a:cs typeface="Arial"/>
                <a:sym typeface="Arial"/>
              </a:rPr>
              <a:t>移除爭議性廣告，淨化市容</a:t>
            </a:r>
            <a:endParaRPr/>
          </a:p>
        </p:txBody>
      </p:sp>
      <p:sp>
        <p:nvSpPr>
          <p:cNvPr id="5586" name="Google Shape;5586;p46"/>
          <p:cNvSpPr txBox="1"/>
          <p:nvPr/>
        </p:nvSpPr>
        <p:spPr>
          <a:xfrm>
            <a:off x="1152517" y="4868385"/>
            <a:ext cx="2843700" cy="1200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zh-TW" sz="1800">
                <a:solidFill>
                  <a:schemeClr val="dk1"/>
                </a:solidFill>
                <a:latin typeface="Arial"/>
                <a:ea typeface="Arial"/>
                <a:cs typeface="Arial"/>
                <a:sym typeface="Arial"/>
              </a:rPr>
              <a:t>與公車動態資訊系統進行合併，建立集公車動態預測、公車路線資訊為一體的智慧型站牌</a:t>
            </a:r>
            <a:endParaRPr/>
          </a:p>
        </p:txBody>
      </p:sp>
      <p:cxnSp>
        <p:nvCxnSpPr>
          <p:cNvPr id="5587" name="Google Shape;5587;p46"/>
          <p:cNvCxnSpPr/>
          <p:nvPr/>
        </p:nvCxnSpPr>
        <p:spPr>
          <a:xfrm>
            <a:off x="1264903" y="4685710"/>
            <a:ext cx="382200" cy="0"/>
          </a:xfrm>
          <a:prstGeom prst="straightConnector1">
            <a:avLst/>
          </a:prstGeom>
          <a:noFill/>
          <a:ln cap="flat" cmpd="sng" w="19050">
            <a:solidFill>
              <a:srgbClr val="3F3F3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2" name="Shape 5592"/>
        <p:cNvGrpSpPr/>
        <p:nvPr/>
      </p:nvGrpSpPr>
      <p:grpSpPr>
        <a:xfrm>
          <a:off x="0" y="0"/>
          <a:ext cx="0" cy="0"/>
          <a:chOff x="0" y="0"/>
          <a:chExt cx="0" cy="0"/>
        </a:xfrm>
      </p:grpSpPr>
      <p:sp>
        <p:nvSpPr>
          <p:cNvPr id="5593" name="Google Shape;5593;p47"/>
          <p:cNvSpPr txBox="1"/>
          <p:nvPr>
            <p:ph idx="1" type="body"/>
          </p:nvPr>
        </p:nvSpPr>
        <p:spPr>
          <a:xfrm>
            <a:off x="1076395" y="235489"/>
            <a:ext cx="3722400" cy="7725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lt1"/>
              </a:buClr>
              <a:buSzPts val="49600"/>
              <a:buNone/>
            </a:pPr>
            <a:r>
              <a:rPr lang="zh-TW"/>
              <a:t>2</a:t>
            </a:r>
            <a:endParaRPr/>
          </a:p>
        </p:txBody>
      </p:sp>
      <p:sp>
        <p:nvSpPr>
          <p:cNvPr id="5594" name="Google Shape;5594;p47"/>
          <p:cNvSpPr txBox="1"/>
          <p:nvPr>
            <p:ph idx="2" type="body"/>
          </p:nvPr>
        </p:nvSpPr>
        <p:spPr>
          <a:xfrm>
            <a:off x="4917130" y="3856010"/>
            <a:ext cx="7363500" cy="5355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F3F3F"/>
              </a:buClr>
              <a:buSzPts val="3200"/>
              <a:buNone/>
            </a:pPr>
            <a:r>
              <a:rPr lang="zh-TW" sz="3200"/>
              <a:t>企業環境與供應鏈結構</a:t>
            </a:r>
            <a:endParaRPr sz="3200"/>
          </a:p>
        </p:txBody>
      </p:sp>
      <p:sp>
        <p:nvSpPr>
          <p:cNvPr id="5595" name="Google Shape;5595;p47"/>
          <p:cNvSpPr txBox="1"/>
          <p:nvPr>
            <p:ph idx="3" type="body"/>
          </p:nvPr>
        </p:nvSpPr>
        <p:spPr>
          <a:xfrm>
            <a:off x="4917130" y="4587740"/>
            <a:ext cx="1527900" cy="28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BFBFBF"/>
              </a:buClr>
              <a:buSzPts val="1400"/>
              <a:buNone/>
            </a:pPr>
            <a:r>
              <a:rPr lang="zh-TW"/>
              <a:t>problem analysis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0" name="Shape 5600"/>
        <p:cNvGrpSpPr/>
        <p:nvPr/>
      </p:nvGrpSpPr>
      <p:grpSpPr>
        <a:xfrm>
          <a:off x="0" y="0"/>
          <a:ext cx="0" cy="0"/>
          <a:chOff x="0" y="0"/>
          <a:chExt cx="0" cy="0"/>
        </a:xfrm>
      </p:grpSpPr>
      <p:pic>
        <p:nvPicPr>
          <p:cNvPr id="5601" name="Google Shape;5601;p48"/>
          <p:cNvPicPr preferRelativeResize="0"/>
          <p:nvPr/>
        </p:nvPicPr>
        <p:blipFill rotWithShape="1">
          <a:blip r:embed="rId3">
            <a:alphaModFix/>
          </a:blip>
          <a:srcRect b="0" l="0" r="41961" t="0"/>
          <a:stretch/>
        </p:blipFill>
        <p:spPr>
          <a:xfrm>
            <a:off x="5752770" y="2129832"/>
            <a:ext cx="4301662" cy="4265342"/>
          </a:xfrm>
          <a:prstGeom prst="rect">
            <a:avLst/>
          </a:prstGeom>
          <a:noFill/>
          <a:ln>
            <a:noFill/>
          </a:ln>
        </p:spPr>
      </p:pic>
      <p:sp>
        <p:nvSpPr>
          <p:cNvPr id="5602" name="Google Shape;5602;p48"/>
          <p:cNvSpPr txBox="1"/>
          <p:nvPr>
            <p:ph idx="1" type="body"/>
          </p:nvPr>
        </p:nvSpPr>
        <p:spPr>
          <a:xfrm>
            <a:off x="515938" y="462423"/>
            <a:ext cx="83520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產品內部概況 – 製造之物料清單(Bill of Materials)</a:t>
            </a:r>
            <a:endParaRPr/>
          </a:p>
        </p:txBody>
      </p:sp>
      <p:graphicFrame>
        <p:nvGraphicFramePr>
          <p:cNvPr id="5603" name="Google Shape;5603;p48"/>
          <p:cNvGraphicFramePr/>
          <p:nvPr/>
        </p:nvGraphicFramePr>
        <p:xfrm>
          <a:off x="178001" y="1076445"/>
          <a:ext cx="3000000" cy="3000000"/>
        </p:xfrm>
        <a:graphic>
          <a:graphicData uri="http://schemas.openxmlformats.org/drawingml/2006/table">
            <a:tbl>
              <a:tblPr bandRow="1" firstRow="1">
                <a:noFill/>
                <a:tableStyleId>{10C450A3-F62A-489B-82D9-7C1ABDF4F425}</a:tableStyleId>
              </a:tblPr>
              <a:tblGrid>
                <a:gridCol w="477475"/>
                <a:gridCol w="477475"/>
                <a:gridCol w="3097550"/>
                <a:gridCol w="1684150"/>
              </a:tblGrid>
              <a:tr h="626375">
                <a:tc>
                  <a:txBody>
                    <a:bodyPr/>
                    <a:lstStyle/>
                    <a:p>
                      <a:pPr indent="0" lvl="0" marL="0" marR="0" rtl="0" algn="l">
                        <a:spcBef>
                          <a:spcPts val="0"/>
                        </a:spcBef>
                        <a:spcAft>
                          <a:spcPts val="0"/>
                        </a:spcAft>
                        <a:buNone/>
                      </a:pPr>
                      <a:r>
                        <a:rPr lang="zh-TW" sz="1800" u="none" cap="none" strike="noStrike"/>
                        <a:t>編號</a:t>
                      </a:r>
                      <a:endParaRPr/>
                    </a:p>
                  </a:txBody>
                  <a:tcPr marT="45725" marB="45725" marR="91450" marL="91450"/>
                </a:tc>
                <a:tc>
                  <a:txBody>
                    <a:bodyPr/>
                    <a:lstStyle/>
                    <a:p>
                      <a:pPr indent="0" lvl="0" marL="0" marR="0" rtl="0" algn="l">
                        <a:spcBef>
                          <a:spcPts val="0"/>
                        </a:spcBef>
                        <a:spcAft>
                          <a:spcPts val="0"/>
                        </a:spcAft>
                        <a:buNone/>
                      </a:pPr>
                      <a:r>
                        <a:rPr lang="zh-TW" sz="1800"/>
                        <a:t>階次</a:t>
                      </a:r>
                      <a:endParaRPr/>
                    </a:p>
                  </a:txBody>
                  <a:tcPr marT="45725" marB="45725" marR="91450" marL="91450"/>
                </a:tc>
                <a:tc>
                  <a:txBody>
                    <a:bodyPr/>
                    <a:lstStyle/>
                    <a:p>
                      <a:pPr indent="0" lvl="0" marL="0" marR="0" rtl="0" algn="l">
                        <a:spcBef>
                          <a:spcPts val="0"/>
                        </a:spcBef>
                        <a:spcAft>
                          <a:spcPts val="0"/>
                        </a:spcAft>
                        <a:buNone/>
                      </a:pPr>
                      <a:r>
                        <a:rPr lang="zh-TW" sz="1800"/>
                        <a:t>物料名稱 / 作業名稱</a:t>
                      </a:r>
                      <a:endParaRPr/>
                    </a:p>
                  </a:txBody>
                  <a:tcPr marT="45725" marB="45725" marR="91450" marL="91450"/>
                </a:tc>
                <a:tc>
                  <a:txBody>
                    <a:bodyPr/>
                    <a:lstStyle/>
                    <a:p>
                      <a:pPr indent="0" lvl="0" marL="0" marR="0" rtl="0" algn="l">
                        <a:spcBef>
                          <a:spcPts val="0"/>
                        </a:spcBef>
                        <a:spcAft>
                          <a:spcPts val="0"/>
                        </a:spcAft>
                        <a:buNone/>
                      </a:pPr>
                      <a:r>
                        <a:rPr lang="zh-TW" sz="1800"/>
                        <a:t>數量 (個 / 次)</a:t>
                      </a:r>
                      <a:endParaRPr sz="1800"/>
                    </a:p>
                  </a:txBody>
                  <a:tcPr marT="45725" marB="45725" marR="91450" marL="91450"/>
                </a:tc>
              </a:tr>
              <a:tr h="531350">
                <a:tc>
                  <a:txBody>
                    <a:bodyPr/>
                    <a:lstStyle/>
                    <a:p>
                      <a:pPr indent="0" lvl="0" marL="0" marR="0" rtl="0" algn="l">
                        <a:spcBef>
                          <a:spcPts val="0"/>
                        </a:spcBef>
                        <a:spcAft>
                          <a:spcPts val="0"/>
                        </a:spcAft>
                        <a:buNone/>
                      </a:pPr>
                      <a:r>
                        <a:rPr lang="zh-TW" sz="1800"/>
                        <a:t>1</a:t>
                      </a:r>
                      <a:endParaRPr sz="1800"/>
                    </a:p>
                  </a:txBody>
                  <a:tcPr marT="45725" marB="45725" marR="91450" marL="91450"/>
                </a:tc>
                <a:tc>
                  <a:txBody>
                    <a:bodyPr/>
                    <a:lstStyle/>
                    <a:p>
                      <a:pPr indent="0" lvl="0" marL="0" marR="0" rtl="0" algn="l">
                        <a:spcBef>
                          <a:spcPts val="0"/>
                        </a:spcBef>
                        <a:spcAft>
                          <a:spcPts val="0"/>
                        </a:spcAft>
                        <a:buNone/>
                      </a:pPr>
                      <a:r>
                        <a:rPr lang="zh-TW" sz="1800"/>
                        <a:t>0</a:t>
                      </a:r>
                      <a:endParaRPr sz="1800"/>
                    </a:p>
                  </a:txBody>
                  <a:tcPr marT="45725" marB="45725" marR="91450" marL="91450"/>
                </a:tc>
                <a:tc>
                  <a:txBody>
                    <a:bodyPr/>
                    <a:lstStyle/>
                    <a:p>
                      <a:pPr indent="0" lvl="0" marL="0" marR="0" rtl="0" algn="l">
                        <a:spcBef>
                          <a:spcPts val="0"/>
                        </a:spcBef>
                        <a:spcAft>
                          <a:spcPts val="0"/>
                        </a:spcAft>
                        <a:buNone/>
                      </a:pPr>
                      <a:r>
                        <a:rPr lang="zh-TW" sz="1800"/>
                        <a:t>招手站牌完工品</a:t>
                      </a:r>
                      <a:endParaRPr/>
                    </a:p>
                  </a:txBody>
                  <a:tcPr marT="45725" marB="45725" marR="91450" marL="91450"/>
                </a:tc>
                <a:tc>
                  <a:txBody>
                    <a:bodyPr/>
                    <a:lstStyle/>
                    <a:p>
                      <a:pPr indent="0" lvl="0" marL="0" marR="0" rtl="0" algn="l">
                        <a:spcBef>
                          <a:spcPts val="0"/>
                        </a:spcBef>
                        <a:spcAft>
                          <a:spcPts val="0"/>
                        </a:spcAft>
                        <a:buNone/>
                      </a:pPr>
                      <a:r>
                        <a:rPr lang="zh-TW" sz="1800"/>
                        <a:t>一柱</a:t>
                      </a:r>
                      <a:endParaRPr/>
                    </a:p>
                  </a:txBody>
                  <a:tcPr marT="45725" marB="45725" marR="91450" marL="91450"/>
                </a:tc>
              </a:tr>
              <a:tr h="531350">
                <a:tc>
                  <a:txBody>
                    <a:bodyPr/>
                    <a:lstStyle/>
                    <a:p>
                      <a:pPr indent="0" lvl="0" marL="0" marR="0" rtl="0" algn="l">
                        <a:spcBef>
                          <a:spcPts val="0"/>
                        </a:spcBef>
                        <a:spcAft>
                          <a:spcPts val="0"/>
                        </a:spcAft>
                        <a:buNone/>
                      </a:pPr>
                      <a:r>
                        <a:rPr lang="zh-TW" sz="1800"/>
                        <a:t>2</a:t>
                      </a:r>
                      <a:endParaRPr sz="1800"/>
                    </a:p>
                  </a:txBody>
                  <a:tcPr marT="45725" marB="45725" marR="91450" marL="91450"/>
                </a:tc>
                <a:tc>
                  <a:txBody>
                    <a:bodyPr/>
                    <a:lstStyle/>
                    <a:p>
                      <a:pPr indent="0" lvl="0" marL="0" marR="0" rtl="0" algn="l">
                        <a:spcBef>
                          <a:spcPts val="0"/>
                        </a:spcBef>
                        <a:spcAft>
                          <a:spcPts val="0"/>
                        </a:spcAft>
                        <a:buNone/>
                      </a:pPr>
                      <a:r>
                        <a:rPr lang="zh-TW" sz="1800"/>
                        <a:t>1</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zh-TW" sz="1800"/>
                        <a:t>招手站牌</a:t>
                      </a:r>
                      <a:endParaRPr/>
                    </a:p>
                  </a:txBody>
                  <a:tcPr marT="45725" marB="45725" marR="91450" marL="91450"/>
                </a:tc>
                <a:tc>
                  <a:txBody>
                    <a:bodyPr/>
                    <a:lstStyle/>
                    <a:p>
                      <a:pPr indent="0" lvl="0" marL="0" marR="0" rtl="0" algn="l">
                        <a:spcBef>
                          <a:spcPts val="0"/>
                        </a:spcBef>
                        <a:spcAft>
                          <a:spcPts val="0"/>
                        </a:spcAft>
                        <a:buNone/>
                      </a:pPr>
                      <a:r>
                        <a:rPr lang="zh-TW" sz="1800"/>
                        <a:t>一根</a:t>
                      </a:r>
                      <a:endParaRPr/>
                    </a:p>
                  </a:txBody>
                  <a:tcPr marT="45725" marB="45725" marR="91450" marL="91450"/>
                </a:tc>
              </a:tr>
              <a:tr h="531350">
                <a:tc>
                  <a:txBody>
                    <a:bodyPr/>
                    <a:lstStyle/>
                    <a:p>
                      <a:pPr indent="0" lvl="0" marL="0" marR="0" rtl="0" algn="l">
                        <a:spcBef>
                          <a:spcPts val="0"/>
                        </a:spcBef>
                        <a:spcAft>
                          <a:spcPts val="0"/>
                        </a:spcAft>
                        <a:buNone/>
                      </a:pPr>
                      <a:r>
                        <a:rPr lang="zh-TW" sz="1800"/>
                        <a:t>3</a:t>
                      </a:r>
                      <a:endParaRPr sz="1800"/>
                    </a:p>
                  </a:txBody>
                  <a:tcPr marT="45725" marB="45725" marR="91450" marL="91450"/>
                </a:tc>
                <a:tc>
                  <a:txBody>
                    <a:bodyPr/>
                    <a:lstStyle/>
                    <a:p>
                      <a:pPr indent="0" lvl="0" marL="0" marR="0" rtl="0" algn="l">
                        <a:spcBef>
                          <a:spcPts val="0"/>
                        </a:spcBef>
                        <a:spcAft>
                          <a:spcPts val="0"/>
                        </a:spcAft>
                        <a:buNone/>
                      </a:pPr>
                      <a:r>
                        <a:rPr lang="zh-TW" sz="1800"/>
                        <a:t>1</a:t>
                      </a:r>
                      <a:endParaRPr sz="1800"/>
                    </a:p>
                  </a:txBody>
                  <a:tcPr marT="45725" marB="45725" marR="91450" marL="91450"/>
                </a:tc>
                <a:tc>
                  <a:txBody>
                    <a:bodyPr/>
                    <a:lstStyle/>
                    <a:p>
                      <a:pPr indent="0" lvl="0" marL="0" marR="0" rtl="0" algn="l">
                        <a:spcBef>
                          <a:spcPts val="0"/>
                        </a:spcBef>
                        <a:spcAft>
                          <a:spcPts val="0"/>
                        </a:spcAft>
                        <a:buNone/>
                      </a:pPr>
                      <a:r>
                        <a:rPr lang="zh-TW" sz="1800"/>
                        <a:t>人員現場組裝</a:t>
                      </a:r>
                      <a:endParaRPr/>
                    </a:p>
                  </a:txBody>
                  <a:tcPr marT="45725" marB="45725" marR="91450" marL="91450"/>
                </a:tc>
                <a:tc>
                  <a:txBody>
                    <a:bodyPr/>
                    <a:lstStyle/>
                    <a:p>
                      <a:pPr indent="0" lvl="0" marL="0" marR="0" rtl="0" algn="l">
                        <a:spcBef>
                          <a:spcPts val="0"/>
                        </a:spcBef>
                        <a:spcAft>
                          <a:spcPts val="0"/>
                        </a:spcAft>
                        <a:buNone/>
                      </a:pPr>
                      <a:r>
                        <a:rPr lang="zh-TW" sz="1800"/>
                        <a:t>人員乙組</a:t>
                      </a:r>
                      <a:endParaRPr/>
                    </a:p>
                  </a:txBody>
                  <a:tcPr marT="45725" marB="45725" marR="91450" marL="91450"/>
                </a:tc>
              </a:tr>
              <a:tr h="626375">
                <a:tc>
                  <a:txBody>
                    <a:bodyPr/>
                    <a:lstStyle/>
                    <a:p>
                      <a:pPr indent="0" lvl="0" marL="0" marR="0" rtl="0" algn="l">
                        <a:spcBef>
                          <a:spcPts val="0"/>
                        </a:spcBef>
                        <a:spcAft>
                          <a:spcPts val="0"/>
                        </a:spcAft>
                        <a:buNone/>
                      </a:pPr>
                      <a:r>
                        <a:rPr lang="zh-TW" sz="1800"/>
                        <a:t>4</a:t>
                      </a:r>
                      <a:endParaRPr sz="1800"/>
                    </a:p>
                  </a:txBody>
                  <a:tcPr marT="45725" marB="45725" marR="91450" marL="91450"/>
                </a:tc>
                <a:tc>
                  <a:txBody>
                    <a:bodyPr/>
                    <a:lstStyle/>
                    <a:p>
                      <a:pPr indent="0" lvl="0" marL="0" marR="0" rtl="0" algn="l">
                        <a:spcBef>
                          <a:spcPts val="0"/>
                        </a:spcBef>
                        <a:spcAft>
                          <a:spcPts val="0"/>
                        </a:spcAft>
                        <a:buNone/>
                      </a:pPr>
                      <a:r>
                        <a:rPr lang="zh-TW" sz="1800"/>
                        <a:t>2</a:t>
                      </a:r>
                      <a:endParaRPr sz="1800"/>
                    </a:p>
                  </a:txBody>
                  <a:tcPr marT="45725" marB="45725" marR="91450" marL="91450"/>
                </a:tc>
                <a:tc>
                  <a:txBody>
                    <a:bodyPr/>
                    <a:lstStyle/>
                    <a:p>
                      <a:pPr indent="0" lvl="0" marL="0" marR="0" rtl="0" algn="l">
                        <a:spcBef>
                          <a:spcPts val="0"/>
                        </a:spcBef>
                        <a:spcAft>
                          <a:spcPts val="0"/>
                        </a:spcAft>
                        <a:buNone/>
                      </a:pPr>
                      <a:r>
                        <a:rPr lang="zh-TW" sz="1800"/>
                        <a:t>路線圖圓筒(透明PC圓管) (附掛)</a:t>
                      </a:r>
                      <a:endParaRPr sz="1800"/>
                    </a:p>
                  </a:txBody>
                  <a:tcPr marT="45725" marB="45725" marR="91450" marL="91450"/>
                </a:tc>
                <a:tc>
                  <a:txBody>
                    <a:bodyPr/>
                    <a:lstStyle/>
                    <a:p>
                      <a:pPr indent="0" lvl="0" marL="0" marR="0" rtl="0" algn="l">
                        <a:spcBef>
                          <a:spcPts val="0"/>
                        </a:spcBef>
                        <a:spcAft>
                          <a:spcPts val="0"/>
                        </a:spcAft>
                        <a:buNone/>
                      </a:pPr>
                      <a:r>
                        <a:rPr lang="zh-TW" sz="1800"/>
                        <a:t>附掛三個 (或六個/九個)</a:t>
                      </a:r>
                      <a:endParaRPr sz="1800"/>
                    </a:p>
                  </a:txBody>
                  <a:tcPr marT="45725" marB="45725" marR="91450" marL="91450"/>
                </a:tc>
              </a:tr>
              <a:tr h="626375">
                <a:tc>
                  <a:txBody>
                    <a:bodyPr/>
                    <a:lstStyle/>
                    <a:p>
                      <a:pPr indent="0" lvl="0" marL="0" marR="0" rtl="0" algn="l">
                        <a:spcBef>
                          <a:spcPts val="0"/>
                        </a:spcBef>
                        <a:spcAft>
                          <a:spcPts val="0"/>
                        </a:spcAft>
                        <a:buNone/>
                      </a:pPr>
                      <a:r>
                        <a:rPr lang="zh-TW" sz="1800"/>
                        <a:t>5</a:t>
                      </a:r>
                      <a:endParaRPr sz="1800"/>
                    </a:p>
                  </a:txBody>
                  <a:tcPr marT="45725" marB="45725" marR="91450" marL="91450"/>
                </a:tc>
                <a:tc>
                  <a:txBody>
                    <a:bodyPr/>
                    <a:lstStyle/>
                    <a:p>
                      <a:pPr indent="0" lvl="0" marL="0" marR="0" rtl="0" algn="l">
                        <a:spcBef>
                          <a:spcPts val="0"/>
                        </a:spcBef>
                        <a:spcAft>
                          <a:spcPts val="0"/>
                        </a:spcAft>
                        <a:buNone/>
                      </a:pPr>
                      <a:r>
                        <a:rPr lang="zh-TW" sz="1800"/>
                        <a:t>2</a:t>
                      </a:r>
                      <a:endParaRPr sz="1800"/>
                    </a:p>
                  </a:txBody>
                  <a:tcPr marT="45725" marB="45725" marR="91450" marL="91450"/>
                </a:tc>
                <a:tc>
                  <a:txBody>
                    <a:bodyPr/>
                    <a:lstStyle/>
                    <a:p>
                      <a:pPr indent="0" lvl="0" marL="0" marR="0" rtl="0" algn="l">
                        <a:spcBef>
                          <a:spcPts val="0"/>
                        </a:spcBef>
                        <a:spcAft>
                          <a:spcPts val="0"/>
                        </a:spcAft>
                        <a:buNone/>
                      </a:pPr>
                      <a:r>
                        <a:rPr lang="zh-TW" sz="1800"/>
                        <a:t>鋁合金面板 (手勢圖案及主次支撐桿) (主體)</a:t>
                      </a:r>
                      <a:endParaRPr sz="1800"/>
                    </a:p>
                  </a:txBody>
                  <a:tcPr marT="45725" marB="45725" marR="91450" marL="91450"/>
                </a:tc>
                <a:tc>
                  <a:txBody>
                    <a:bodyPr/>
                    <a:lstStyle/>
                    <a:p>
                      <a:pPr indent="0" lvl="0" marL="0" marR="0" rtl="0" algn="l">
                        <a:spcBef>
                          <a:spcPts val="0"/>
                        </a:spcBef>
                        <a:spcAft>
                          <a:spcPts val="0"/>
                        </a:spcAft>
                        <a:buNone/>
                      </a:pPr>
                      <a:r>
                        <a:rPr lang="zh-TW" sz="1800"/>
                        <a:t>主體一根 (或戶字/中字)</a:t>
                      </a:r>
                      <a:endParaRPr sz="1800"/>
                    </a:p>
                  </a:txBody>
                  <a:tcPr marT="45725" marB="45725" marR="91450" marL="91450"/>
                </a:tc>
              </a:tr>
              <a:tr h="531350">
                <a:tc>
                  <a:txBody>
                    <a:bodyPr/>
                    <a:lstStyle/>
                    <a:p>
                      <a:pPr indent="0" lvl="0" marL="0" marR="0" rtl="0" algn="l">
                        <a:spcBef>
                          <a:spcPts val="0"/>
                        </a:spcBef>
                        <a:spcAft>
                          <a:spcPts val="0"/>
                        </a:spcAft>
                        <a:buNone/>
                      </a:pPr>
                      <a:r>
                        <a:rPr lang="zh-TW" sz="1800"/>
                        <a:t>6</a:t>
                      </a:r>
                      <a:endParaRPr sz="1800"/>
                    </a:p>
                  </a:txBody>
                  <a:tcPr marT="45725" marB="45725" marR="91450" marL="91450"/>
                </a:tc>
                <a:tc>
                  <a:txBody>
                    <a:bodyPr/>
                    <a:lstStyle/>
                    <a:p>
                      <a:pPr indent="0" lvl="0" marL="0" marR="0" rtl="0" algn="l">
                        <a:spcBef>
                          <a:spcPts val="0"/>
                        </a:spcBef>
                        <a:spcAft>
                          <a:spcPts val="0"/>
                        </a:spcAft>
                        <a:buNone/>
                      </a:pPr>
                      <a:r>
                        <a:rPr lang="zh-TW" sz="1800"/>
                        <a:t>2</a:t>
                      </a:r>
                      <a:endParaRPr sz="1800"/>
                    </a:p>
                  </a:txBody>
                  <a:tcPr marT="45725" marB="45725" marR="91450" marL="91450"/>
                </a:tc>
                <a:tc>
                  <a:txBody>
                    <a:bodyPr/>
                    <a:lstStyle/>
                    <a:p>
                      <a:pPr indent="0" lvl="0" marL="0" marR="0" rtl="0" algn="l">
                        <a:spcBef>
                          <a:spcPts val="0"/>
                        </a:spcBef>
                        <a:spcAft>
                          <a:spcPts val="0"/>
                        </a:spcAft>
                        <a:buNone/>
                      </a:pPr>
                      <a:r>
                        <a:rPr lang="zh-TW" sz="1800"/>
                        <a:t>加強固定鐵條 (固定架)</a:t>
                      </a:r>
                      <a:endParaRPr sz="1800"/>
                    </a:p>
                  </a:txBody>
                  <a:tcPr marT="45725" marB="45725" marR="91450" marL="91450"/>
                </a:tc>
                <a:tc>
                  <a:txBody>
                    <a:bodyPr/>
                    <a:lstStyle/>
                    <a:p>
                      <a:pPr indent="0" lvl="0" marL="0" marR="0" rtl="0" algn="l">
                        <a:spcBef>
                          <a:spcPts val="0"/>
                        </a:spcBef>
                        <a:spcAft>
                          <a:spcPts val="0"/>
                        </a:spcAft>
                        <a:buNone/>
                      </a:pPr>
                      <a:r>
                        <a:rPr lang="zh-TW" sz="1800"/>
                        <a:t>三組</a:t>
                      </a:r>
                      <a:endParaRPr/>
                    </a:p>
                  </a:txBody>
                  <a:tcPr marT="45725" marB="45725" marR="91450" marL="91450"/>
                </a:tc>
              </a:tr>
              <a:tr h="626375">
                <a:tc>
                  <a:txBody>
                    <a:bodyPr/>
                    <a:lstStyle/>
                    <a:p>
                      <a:pPr indent="0" lvl="0" marL="0" marR="0" rtl="0" algn="l">
                        <a:spcBef>
                          <a:spcPts val="0"/>
                        </a:spcBef>
                        <a:spcAft>
                          <a:spcPts val="0"/>
                        </a:spcAft>
                        <a:buNone/>
                      </a:pPr>
                      <a:r>
                        <a:rPr lang="zh-TW" sz="1800"/>
                        <a:t>7</a:t>
                      </a:r>
                      <a:endParaRPr sz="1800"/>
                    </a:p>
                  </a:txBody>
                  <a:tcPr marT="45725" marB="45725" marR="91450" marL="91450"/>
                </a:tc>
                <a:tc>
                  <a:txBody>
                    <a:bodyPr/>
                    <a:lstStyle/>
                    <a:p>
                      <a:pPr indent="0" lvl="0" marL="0" marR="0" rtl="0" algn="l">
                        <a:spcBef>
                          <a:spcPts val="0"/>
                        </a:spcBef>
                        <a:spcAft>
                          <a:spcPts val="0"/>
                        </a:spcAft>
                        <a:buNone/>
                      </a:pPr>
                      <a:r>
                        <a:rPr lang="zh-TW" sz="1800"/>
                        <a:t>3</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zh-TW" sz="1800"/>
                        <a:t>手勢圖案貼紙及路線號碼(未黏貼合成主體)</a:t>
                      </a:r>
                      <a:endParaRPr sz="1800"/>
                    </a:p>
                  </a:txBody>
                  <a:tcPr marT="45725" marB="45725" marR="91450" marL="91450"/>
                </a:tc>
                <a:tc>
                  <a:txBody>
                    <a:bodyPr/>
                    <a:lstStyle/>
                    <a:p>
                      <a:pPr indent="0" lvl="0" marL="0" marR="0" rtl="0" algn="l">
                        <a:spcBef>
                          <a:spcPts val="0"/>
                        </a:spcBef>
                        <a:spcAft>
                          <a:spcPts val="0"/>
                        </a:spcAft>
                        <a:buNone/>
                      </a:pPr>
                      <a:r>
                        <a:rPr lang="zh-TW" sz="1800"/>
                        <a:t>三組 (六組/九組)</a:t>
                      </a:r>
                      <a:endParaRPr sz="1800"/>
                    </a:p>
                  </a:txBody>
                  <a:tcPr marT="45725" marB="45725" marR="91450" marL="91450"/>
                </a:tc>
              </a:tr>
              <a:tr h="626375">
                <a:tc>
                  <a:txBody>
                    <a:bodyPr/>
                    <a:lstStyle/>
                    <a:p>
                      <a:pPr indent="0" lvl="0" marL="0" marR="0" rtl="0" algn="l">
                        <a:spcBef>
                          <a:spcPts val="0"/>
                        </a:spcBef>
                        <a:spcAft>
                          <a:spcPts val="0"/>
                        </a:spcAft>
                        <a:buNone/>
                      </a:pPr>
                      <a:r>
                        <a:rPr lang="zh-TW" sz="1800"/>
                        <a:t>8</a:t>
                      </a:r>
                      <a:endParaRPr sz="1800"/>
                    </a:p>
                  </a:txBody>
                  <a:tcPr marT="45725" marB="45725" marR="91450" marL="91450"/>
                </a:tc>
                <a:tc>
                  <a:txBody>
                    <a:bodyPr/>
                    <a:lstStyle/>
                    <a:p>
                      <a:pPr indent="0" lvl="0" marL="0" marR="0" rtl="0" algn="l">
                        <a:spcBef>
                          <a:spcPts val="0"/>
                        </a:spcBef>
                        <a:spcAft>
                          <a:spcPts val="0"/>
                        </a:spcAft>
                        <a:buNone/>
                      </a:pPr>
                      <a:r>
                        <a:rPr lang="zh-TW" sz="1800"/>
                        <a:t>3</a:t>
                      </a:r>
                      <a:endParaRPr sz="1800"/>
                    </a:p>
                  </a:txBody>
                  <a:tcPr marT="45725" marB="45725" marR="91450" marL="91450"/>
                </a:tc>
                <a:tc>
                  <a:txBody>
                    <a:bodyPr/>
                    <a:lstStyle/>
                    <a:p>
                      <a:pPr indent="0" lvl="0" marL="0" marR="0" rtl="0" algn="l">
                        <a:spcBef>
                          <a:spcPts val="0"/>
                        </a:spcBef>
                        <a:spcAft>
                          <a:spcPts val="0"/>
                        </a:spcAft>
                        <a:buNone/>
                      </a:pPr>
                      <a:r>
                        <a:rPr lang="zh-TW" sz="1800"/>
                        <a:t>公車路線圖貼紙(未黏貼合成筒狀)</a:t>
                      </a:r>
                      <a:endParaRPr sz="1800"/>
                    </a:p>
                  </a:txBody>
                  <a:tcPr marT="45725" marB="45725" marR="91450" marL="91450"/>
                </a:tc>
                <a:tc>
                  <a:txBody>
                    <a:bodyPr/>
                    <a:lstStyle/>
                    <a:p>
                      <a:pPr indent="0" lvl="0" marL="0" marR="0" rtl="0" algn="l">
                        <a:spcBef>
                          <a:spcPts val="0"/>
                        </a:spcBef>
                        <a:spcAft>
                          <a:spcPts val="0"/>
                        </a:spcAft>
                        <a:buNone/>
                      </a:pPr>
                      <a:r>
                        <a:rPr lang="zh-TW" sz="1800"/>
                        <a:t>一組</a:t>
                      </a:r>
                      <a:endParaRPr/>
                    </a:p>
                  </a:txBody>
                  <a:tcPr marT="45725" marB="45725" marR="91450" marL="91450"/>
                </a:tc>
              </a:tr>
            </a:tbl>
          </a:graphicData>
        </a:graphic>
      </p:graphicFrame>
      <p:sp>
        <p:nvSpPr>
          <p:cNvPr id="5604" name="Google Shape;5604;p48"/>
          <p:cNvSpPr txBox="1"/>
          <p:nvPr/>
        </p:nvSpPr>
        <p:spPr>
          <a:xfrm>
            <a:off x="7055292" y="2129832"/>
            <a:ext cx="975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俯瞰圖</a:t>
            </a:r>
            <a:endParaRPr/>
          </a:p>
        </p:txBody>
      </p:sp>
      <p:sp>
        <p:nvSpPr>
          <p:cNvPr id="5605" name="Google Shape;5605;p48"/>
          <p:cNvSpPr txBox="1"/>
          <p:nvPr/>
        </p:nvSpPr>
        <p:spPr>
          <a:xfrm>
            <a:off x="6954803" y="6363574"/>
            <a:ext cx="2501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側面圖(左中右)</a:t>
            </a:r>
            <a:endParaRPr b="0" i="0" sz="1800" u="none" cap="none" strike="noStrike">
              <a:solidFill>
                <a:srgbClr val="000000"/>
              </a:solidFill>
              <a:latin typeface="Arial"/>
              <a:ea typeface="Arial"/>
              <a:cs typeface="Arial"/>
              <a:sym typeface="Arial"/>
            </a:endParaRPr>
          </a:p>
        </p:txBody>
      </p:sp>
      <p:pic>
        <p:nvPicPr>
          <p:cNvPr descr="新北市交通局推出「雙排滾筒式招手站牌」，首支站牌今天於泰山區明志路上「泰山郵局」公車站位亮相，「招手站牌」不僅方便民眾查看公車路線，更可改善狹窄人行道站牌林立阻礙行人通行的情形，有助美化市容。（記者郭顏慧攝）" id="5606" name="Google Shape;5606;p48"/>
          <p:cNvPicPr preferRelativeResize="0"/>
          <p:nvPr/>
        </p:nvPicPr>
        <p:blipFill rotWithShape="1">
          <a:blip r:embed="rId4">
            <a:alphaModFix/>
          </a:blip>
          <a:srcRect b="0" l="22830" r="12402" t="0"/>
          <a:stretch/>
        </p:blipFill>
        <p:spPr>
          <a:xfrm>
            <a:off x="10054431" y="1919055"/>
            <a:ext cx="1898249" cy="4411065"/>
          </a:xfrm>
          <a:prstGeom prst="rect">
            <a:avLst/>
          </a:prstGeom>
          <a:noFill/>
          <a:ln>
            <a:noFill/>
          </a:ln>
        </p:spPr>
      </p:pic>
      <p:cxnSp>
        <p:nvCxnSpPr>
          <p:cNvPr id="5607" name="Google Shape;5607;p48"/>
          <p:cNvCxnSpPr>
            <a:endCxn id="5606" idx="0"/>
          </p:cNvCxnSpPr>
          <p:nvPr/>
        </p:nvCxnSpPr>
        <p:spPr>
          <a:xfrm flipH="1" rot="10800000">
            <a:off x="5544155" y="1919055"/>
            <a:ext cx="5459400" cy="41700"/>
          </a:xfrm>
          <a:prstGeom prst="bentConnector4">
            <a:avLst>
              <a:gd fmla="val 41308" name="adj1"/>
              <a:gd fmla="val 1897266" name="adj2"/>
            </a:avLst>
          </a:prstGeom>
          <a:noFill/>
          <a:ln cap="flat" cmpd="sng" w="57150">
            <a:solidFill>
              <a:schemeClr val="accent1"/>
            </a:solidFill>
            <a:prstDash val="solid"/>
            <a:miter lim="800000"/>
            <a:headEnd len="sm" w="sm" type="none"/>
            <a:tailEnd len="med" w="med" type="stealth"/>
          </a:ln>
        </p:spPr>
      </p:cxnSp>
      <p:cxnSp>
        <p:nvCxnSpPr>
          <p:cNvPr id="5608" name="Google Shape;5608;p48"/>
          <p:cNvCxnSpPr>
            <a:endCxn id="5609" idx="0"/>
          </p:cNvCxnSpPr>
          <p:nvPr/>
        </p:nvCxnSpPr>
        <p:spPr>
          <a:xfrm>
            <a:off x="5544365" y="2521226"/>
            <a:ext cx="2592600" cy="291900"/>
          </a:xfrm>
          <a:prstGeom prst="bentConnector2">
            <a:avLst/>
          </a:prstGeom>
          <a:noFill/>
          <a:ln cap="flat" cmpd="sng" w="38100">
            <a:solidFill>
              <a:schemeClr val="accent1"/>
            </a:solidFill>
            <a:prstDash val="solid"/>
            <a:miter lim="800000"/>
            <a:headEnd len="sm" w="sm" type="none"/>
            <a:tailEnd len="med" w="med" type="stealth"/>
          </a:ln>
        </p:spPr>
      </p:cxnSp>
      <p:cxnSp>
        <p:nvCxnSpPr>
          <p:cNvPr id="5610" name="Google Shape;5610;p48"/>
          <p:cNvCxnSpPr/>
          <p:nvPr/>
        </p:nvCxnSpPr>
        <p:spPr>
          <a:xfrm>
            <a:off x="5625296" y="3617326"/>
            <a:ext cx="763800" cy="425400"/>
          </a:xfrm>
          <a:prstGeom prst="bentConnector3">
            <a:avLst>
              <a:gd fmla="val 50008" name="adj1"/>
            </a:avLst>
          </a:prstGeom>
          <a:noFill/>
          <a:ln cap="flat" cmpd="sng" w="28575">
            <a:solidFill>
              <a:schemeClr val="accent1"/>
            </a:solidFill>
            <a:prstDash val="solid"/>
            <a:miter lim="800000"/>
            <a:headEnd len="sm" w="sm" type="none"/>
            <a:tailEnd len="med" w="med" type="stealth"/>
          </a:ln>
        </p:spPr>
      </p:cxnSp>
      <p:sp>
        <p:nvSpPr>
          <p:cNvPr id="5609" name="Google Shape;5609;p48"/>
          <p:cNvSpPr txBox="1"/>
          <p:nvPr/>
        </p:nvSpPr>
        <p:spPr>
          <a:xfrm>
            <a:off x="7697165" y="2813126"/>
            <a:ext cx="879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   </a:t>
            </a:r>
            <a:endParaRPr/>
          </a:p>
        </p:txBody>
      </p:sp>
      <p:cxnSp>
        <p:nvCxnSpPr>
          <p:cNvPr id="5611" name="Google Shape;5611;p48"/>
          <p:cNvCxnSpPr/>
          <p:nvPr/>
        </p:nvCxnSpPr>
        <p:spPr>
          <a:xfrm>
            <a:off x="5625296" y="4262502"/>
            <a:ext cx="1215300" cy="714600"/>
          </a:xfrm>
          <a:prstGeom prst="bentConnector3">
            <a:avLst>
              <a:gd fmla="val 50002" name="adj1"/>
            </a:avLst>
          </a:prstGeom>
          <a:noFill/>
          <a:ln cap="flat" cmpd="sng" w="28575">
            <a:solidFill>
              <a:schemeClr val="accent1"/>
            </a:solidFill>
            <a:prstDash val="solid"/>
            <a:miter lim="800000"/>
            <a:headEnd len="sm" w="sm" type="none"/>
            <a:tailEnd len="med" w="med" type="stealth"/>
          </a:ln>
        </p:spPr>
      </p:cxnSp>
      <p:cxnSp>
        <p:nvCxnSpPr>
          <p:cNvPr id="5612" name="Google Shape;5612;p48"/>
          <p:cNvCxnSpPr/>
          <p:nvPr/>
        </p:nvCxnSpPr>
        <p:spPr>
          <a:xfrm flipH="1" rot="10800000">
            <a:off x="5752770" y="2521225"/>
            <a:ext cx="4687500" cy="3046200"/>
          </a:xfrm>
          <a:prstGeom prst="bentConnector3">
            <a:avLst>
              <a:gd fmla="val 88028" name="adj1"/>
            </a:avLst>
          </a:prstGeom>
          <a:noFill/>
          <a:ln cap="flat" cmpd="sng" w="19050">
            <a:solidFill>
              <a:schemeClr val="accent1"/>
            </a:solidFill>
            <a:prstDash val="solid"/>
            <a:miter lim="800000"/>
            <a:headEnd len="sm" w="sm" type="none"/>
            <a:tailEnd len="med" w="med" type="stealth"/>
          </a:ln>
        </p:spPr>
      </p:cxnSp>
      <p:cxnSp>
        <p:nvCxnSpPr>
          <p:cNvPr id="5613" name="Google Shape;5613;p48"/>
          <p:cNvCxnSpPr/>
          <p:nvPr/>
        </p:nvCxnSpPr>
        <p:spPr>
          <a:xfrm flipH="1" rot="10800000">
            <a:off x="5824145" y="4706026"/>
            <a:ext cx="4454100" cy="1523100"/>
          </a:xfrm>
          <a:prstGeom prst="bentConnector3">
            <a:avLst>
              <a:gd fmla="val 92879" name="adj1"/>
            </a:avLst>
          </a:prstGeom>
          <a:noFill/>
          <a:ln cap="flat" cmpd="sng" w="19050">
            <a:solidFill>
              <a:schemeClr val="accent1"/>
            </a:solidFill>
            <a:prstDash val="solid"/>
            <a:miter lim="800000"/>
            <a:headEnd len="sm" w="sm" type="none"/>
            <a:tailEnd len="med" w="med" type="stealth"/>
          </a:ln>
        </p:spPr>
      </p:cxnSp>
      <p:cxnSp>
        <p:nvCxnSpPr>
          <p:cNvPr id="5614" name="Google Shape;5614;p48"/>
          <p:cNvCxnSpPr/>
          <p:nvPr/>
        </p:nvCxnSpPr>
        <p:spPr>
          <a:xfrm>
            <a:off x="5625297" y="4958911"/>
            <a:ext cx="1215300" cy="897900"/>
          </a:xfrm>
          <a:prstGeom prst="bentConnector3">
            <a:avLst>
              <a:gd fmla="val 30001" name="adj1"/>
            </a:avLst>
          </a:prstGeom>
          <a:noFill/>
          <a:ln cap="flat" cmpd="sng" w="28575">
            <a:solidFill>
              <a:schemeClr val="accent1"/>
            </a:solidFill>
            <a:prstDash val="solid"/>
            <a:miter lim="800000"/>
            <a:headEnd len="sm" w="sm" type="none"/>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9" name="Shape 5619"/>
        <p:cNvGrpSpPr/>
        <p:nvPr/>
      </p:nvGrpSpPr>
      <p:grpSpPr>
        <a:xfrm>
          <a:off x="0" y="0"/>
          <a:ext cx="0" cy="0"/>
          <a:chOff x="0" y="0"/>
          <a:chExt cx="0" cy="0"/>
        </a:xfrm>
      </p:grpSpPr>
      <p:sp>
        <p:nvSpPr>
          <p:cNvPr id="5620" name="Google Shape;5620;p49"/>
          <p:cNvSpPr txBox="1"/>
          <p:nvPr>
            <p:ph idx="1" type="body"/>
          </p:nvPr>
        </p:nvSpPr>
        <p:spPr>
          <a:xfrm>
            <a:off x="515938" y="462423"/>
            <a:ext cx="9140700" cy="4617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3F3F3F"/>
              </a:buClr>
              <a:buSzPts val="2400"/>
              <a:buNone/>
            </a:pPr>
            <a:r>
              <a:rPr lang="zh-TW"/>
              <a:t>產品內部概況 – 製造階次圖 (Bill of Materials Graph)</a:t>
            </a:r>
            <a:endParaRPr/>
          </a:p>
        </p:txBody>
      </p:sp>
      <p:sp>
        <p:nvSpPr>
          <p:cNvPr id="5621" name="Google Shape;5621;p49"/>
          <p:cNvSpPr/>
          <p:nvPr/>
        </p:nvSpPr>
        <p:spPr>
          <a:xfrm>
            <a:off x="3703899" y="1180615"/>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招手站牌完工品</a:t>
            </a:r>
            <a:endParaRPr/>
          </a:p>
        </p:txBody>
      </p:sp>
      <p:sp>
        <p:nvSpPr>
          <p:cNvPr id="5622" name="Google Shape;5622;p49"/>
          <p:cNvSpPr/>
          <p:nvPr/>
        </p:nvSpPr>
        <p:spPr>
          <a:xfrm>
            <a:off x="1946476" y="2432618"/>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招手站牌</a:t>
            </a:r>
            <a:endParaRPr/>
          </a:p>
        </p:txBody>
      </p:sp>
      <p:sp>
        <p:nvSpPr>
          <p:cNvPr id="5623" name="Google Shape;5623;p49"/>
          <p:cNvSpPr/>
          <p:nvPr/>
        </p:nvSpPr>
        <p:spPr>
          <a:xfrm>
            <a:off x="5822066" y="2434542"/>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人員現場組裝</a:t>
            </a:r>
            <a:endParaRPr/>
          </a:p>
        </p:txBody>
      </p:sp>
      <p:sp>
        <p:nvSpPr>
          <p:cNvPr id="5624" name="Google Shape;5624;p49"/>
          <p:cNvSpPr/>
          <p:nvPr/>
        </p:nvSpPr>
        <p:spPr>
          <a:xfrm>
            <a:off x="719560" y="3914181"/>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路線圖圓筒</a:t>
            </a:r>
            <a:endParaRPr/>
          </a:p>
        </p:txBody>
      </p:sp>
      <p:sp>
        <p:nvSpPr>
          <p:cNvPr id="5625" name="Google Shape;5625;p49"/>
          <p:cNvSpPr/>
          <p:nvPr/>
        </p:nvSpPr>
        <p:spPr>
          <a:xfrm>
            <a:off x="719561" y="5307013"/>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公車路線圖貼紙</a:t>
            </a:r>
            <a:endParaRPr/>
          </a:p>
        </p:txBody>
      </p:sp>
      <p:sp>
        <p:nvSpPr>
          <p:cNvPr id="5626" name="Google Shape;5626;p49"/>
          <p:cNvSpPr/>
          <p:nvPr/>
        </p:nvSpPr>
        <p:spPr>
          <a:xfrm>
            <a:off x="3474339" y="3914180"/>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鋁合金面板 </a:t>
            </a:r>
            <a:endParaRPr/>
          </a:p>
        </p:txBody>
      </p:sp>
      <p:sp>
        <p:nvSpPr>
          <p:cNvPr id="5627" name="Google Shape;5627;p49"/>
          <p:cNvSpPr/>
          <p:nvPr/>
        </p:nvSpPr>
        <p:spPr>
          <a:xfrm>
            <a:off x="3474339" y="5307013"/>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手勢圖案貼紙及路線號碼</a:t>
            </a:r>
            <a:endParaRPr/>
          </a:p>
        </p:txBody>
      </p:sp>
      <p:sp>
        <p:nvSpPr>
          <p:cNvPr id="5628" name="Google Shape;5628;p49"/>
          <p:cNvSpPr/>
          <p:nvPr/>
        </p:nvSpPr>
        <p:spPr>
          <a:xfrm>
            <a:off x="6368005" y="3920530"/>
            <a:ext cx="21183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加強固定鐵條 </a:t>
            </a:r>
            <a:endParaRPr/>
          </a:p>
        </p:txBody>
      </p:sp>
      <p:cxnSp>
        <p:nvCxnSpPr>
          <p:cNvPr id="5629" name="Google Shape;5629;p49"/>
          <p:cNvCxnSpPr>
            <a:stCxn id="5624" idx="2"/>
            <a:endCxn id="5625" idx="0"/>
          </p:cNvCxnSpPr>
          <p:nvPr/>
        </p:nvCxnSpPr>
        <p:spPr>
          <a:xfrm flipH="1" rot="-5400000">
            <a:off x="1360360" y="4888131"/>
            <a:ext cx="837300" cy="600"/>
          </a:xfrm>
          <a:prstGeom prst="bentConnector3">
            <a:avLst>
              <a:gd fmla="val 50000" name="adj1"/>
            </a:avLst>
          </a:prstGeom>
          <a:noFill/>
          <a:ln cap="flat" cmpd="sng" w="19050">
            <a:solidFill>
              <a:schemeClr val="accent1"/>
            </a:solidFill>
            <a:prstDash val="solid"/>
            <a:miter lim="800000"/>
            <a:headEnd len="sm" w="sm" type="none"/>
            <a:tailEnd len="sm" w="sm" type="none"/>
          </a:ln>
        </p:spPr>
      </p:cxnSp>
      <p:cxnSp>
        <p:nvCxnSpPr>
          <p:cNvPr id="5630" name="Google Shape;5630;p49"/>
          <p:cNvCxnSpPr>
            <a:stCxn id="5626" idx="2"/>
            <a:endCxn id="5627" idx="0"/>
          </p:cNvCxnSpPr>
          <p:nvPr/>
        </p:nvCxnSpPr>
        <p:spPr>
          <a:xfrm flipH="1" rot="-5400000">
            <a:off x="4115139" y="4888130"/>
            <a:ext cx="837300" cy="600"/>
          </a:xfrm>
          <a:prstGeom prst="bentConnector3">
            <a:avLst>
              <a:gd fmla="val 50755" name="adj1"/>
            </a:avLst>
          </a:prstGeom>
          <a:noFill/>
          <a:ln cap="flat" cmpd="sng" w="19050">
            <a:solidFill>
              <a:schemeClr val="accent1"/>
            </a:solidFill>
            <a:prstDash val="solid"/>
            <a:miter lim="800000"/>
            <a:headEnd len="sm" w="sm" type="none"/>
            <a:tailEnd len="sm" w="sm" type="none"/>
          </a:ln>
        </p:spPr>
      </p:cxnSp>
      <p:cxnSp>
        <p:nvCxnSpPr>
          <p:cNvPr id="5631" name="Google Shape;5631;p49"/>
          <p:cNvCxnSpPr>
            <a:stCxn id="5622" idx="2"/>
            <a:endCxn id="5624" idx="0"/>
          </p:cNvCxnSpPr>
          <p:nvPr/>
        </p:nvCxnSpPr>
        <p:spPr>
          <a:xfrm rot="5400000">
            <a:off x="1929076" y="2837768"/>
            <a:ext cx="926100" cy="1227000"/>
          </a:xfrm>
          <a:prstGeom prst="bentConnector3">
            <a:avLst>
              <a:gd fmla="val 50000" name="adj1"/>
            </a:avLst>
          </a:prstGeom>
          <a:noFill/>
          <a:ln cap="flat" cmpd="sng" w="28575">
            <a:solidFill>
              <a:schemeClr val="accent1"/>
            </a:solidFill>
            <a:prstDash val="solid"/>
            <a:miter lim="800000"/>
            <a:headEnd len="sm" w="sm" type="none"/>
            <a:tailEnd len="sm" w="sm" type="none"/>
          </a:ln>
        </p:spPr>
      </p:cxnSp>
      <p:cxnSp>
        <p:nvCxnSpPr>
          <p:cNvPr id="5632" name="Google Shape;5632;p49"/>
          <p:cNvCxnSpPr>
            <a:stCxn id="5622" idx="2"/>
            <a:endCxn id="5626" idx="0"/>
          </p:cNvCxnSpPr>
          <p:nvPr/>
        </p:nvCxnSpPr>
        <p:spPr>
          <a:xfrm flipH="1" rot="-5400000">
            <a:off x="3306526" y="2687318"/>
            <a:ext cx="926100" cy="1527900"/>
          </a:xfrm>
          <a:prstGeom prst="bentConnector3">
            <a:avLst>
              <a:gd fmla="val 50000" name="adj1"/>
            </a:avLst>
          </a:prstGeom>
          <a:noFill/>
          <a:ln cap="flat" cmpd="sng" w="28575">
            <a:solidFill>
              <a:schemeClr val="accent1"/>
            </a:solidFill>
            <a:prstDash val="solid"/>
            <a:miter lim="800000"/>
            <a:headEnd len="sm" w="sm" type="none"/>
            <a:tailEnd len="sm" w="sm" type="none"/>
          </a:ln>
        </p:spPr>
      </p:cxnSp>
      <p:cxnSp>
        <p:nvCxnSpPr>
          <p:cNvPr id="5633" name="Google Shape;5633;p49"/>
          <p:cNvCxnSpPr>
            <a:stCxn id="5621" idx="2"/>
            <a:endCxn id="5622" idx="0"/>
          </p:cNvCxnSpPr>
          <p:nvPr/>
        </p:nvCxnSpPr>
        <p:spPr>
          <a:xfrm rot="5400000">
            <a:off x="3536199" y="1205665"/>
            <a:ext cx="696300" cy="1757400"/>
          </a:xfrm>
          <a:prstGeom prst="bentConnector3">
            <a:avLst>
              <a:gd fmla="val 50000" name="adj1"/>
            </a:avLst>
          </a:prstGeom>
          <a:noFill/>
          <a:ln cap="flat" cmpd="sng" w="38100">
            <a:solidFill>
              <a:schemeClr val="accent1"/>
            </a:solidFill>
            <a:prstDash val="solid"/>
            <a:miter lim="800000"/>
            <a:headEnd len="sm" w="sm" type="none"/>
            <a:tailEnd len="sm" w="sm" type="none"/>
          </a:ln>
        </p:spPr>
      </p:cxnSp>
      <p:cxnSp>
        <p:nvCxnSpPr>
          <p:cNvPr id="5634" name="Google Shape;5634;p49"/>
          <p:cNvCxnSpPr>
            <a:stCxn id="5621" idx="2"/>
            <a:endCxn id="5623" idx="0"/>
          </p:cNvCxnSpPr>
          <p:nvPr/>
        </p:nvCxnSpPr>
        <p:spPr>
          <a:xfrm flipH="1" rot="-5400000">
            <a:off x="5472999" y="1026265"/>
            <a:ext cx="698400" cy="2118300"/>
          </a:xfrm>
          <a:prstGeom prst="bentConnector3">
            <a:avLst>
              <a:gd fmla="val 50000" name="adj1"/>
            </a:avLst>
          </a:prstGeom>
          <a:noFill/>
          <a:ln cap="flat" cmpd="sng" w="38100">
            <a:solidFill>
              <a:schemeClr val="accent1"/>
            </a:solidFill>
            <a:prstDash val="solid"/>
            <a:miter lim="800000"/>
            <a:headEnd len="sm" w="sm" type="none"/>
            <a:tailEnd len="sm" w="sm" type="none"/>
          </a:ln>
        </p:spPr>
      </p:cxnSp>
      <p:cxnSp>
        <p:nvCxnSpPr>
          <p:cNvPr id="5635" name="Google Shape;5635;p49"/>
          <p:cNvCxnSpPr>
            <a:stCxn id="5623" idx="2"/>
            <a:endCxn id="5628" idx="0"/>
          </p:cNvCxnSpPr>
          <p:nvPr/>
        </p:nvCxnSpPr>
        <p:spPr>
          <a:xfrm flipH="1" rot="-5400000">
            <a:off x="6689066" y="3182292"/>
            <a:ext cx="930300" cy="546000"/>
          </a:xfrm>
          <a:prstGeom prst="bentConnector3">
            <a:avLst>
              <a:gd fmla="val 50005" name="adj1"/>
            </a:avLst>
          </a:prstGeom>
          <a:noFill/>
          <a:ln cap="flat" cmpd="sng" w="28575">
            <a:solidFill>
              <a:schemeClr val="accent1"/>
            </a:solidFill>
            <a:prstDash val="solid"/>
            <a:miter lim="800000"/>
            <a:headEnd len="sm" w="sm" type="none"/>
            <a:tailEnd len="sm" w="sm" type="none"/>
          </a:ln>
        </p:spPr>
      </p:cxnSp>
      <p:sp>
        <p:nvSpPr>
          <p:cNvPr id="5636" name="Google Shape;5636;p49"/>
          <p:cNvSpPr/>
          <p:nvPr/>
        </p:nvSpPr>
        <p:spPr>
          <a:xfrm>
            <a:off x="904743" y="4494850"/>
            <a:ext cx="1803600" cy="393600"/>
          </a:xfrm>
          <a:prstGeom prst="rect">
            <a:avLst/>
          </a:prstGeom>
          <a:solidFill>
            <a:schemeClr val="accent2"/>
          </a:solidFill>
          <a:ln cap="flat" cmpd="sng" w="12700">
            <a:solidFill>
              <a:srgbClr val="0072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Arial"/>
                <a:ea typeface="Arial"/>
                <a:cs typeface="Arial"/>
                <a:sym typeface="Arial"/>
              </a:rPr>
              <a:t>三傑壓克力(60d)</a:t>
            </a:r>
            <a:endParaRPr sz="1800">
              <a:solidFill>
                <a:schemeClr val="lt1"/>
              </a:solidFill>
              <a:latin typeface="Arial"/>
              <a:ea typeface="Arial"/>
              <a:cs typeface="Arial"/>
              <a:sym typeface="Arial"/>
            </a:endParaRPr>
          </a:p>
        </p:txBody>
      </p:sp>
      <p:sp>
        <p:nvSpPr>
          <p:cNvPr id="5637" name="Google Shape;5637;p49"/>
          <p:cNvSpPr/>
          <p:nvPr/>
        </p:nvSpPr>
        <p:spPr>
          <a:xfrm>
            <a:off x="3884271" y="4489626"/>
            <a:ext cx="1708200" cy="393600"/>
          </a:xfrm>
          <a:prstGeom prst="rect">
            <a:avLst/>
          </a:prstGeom>
          <a:solidFill>
            <a:schemeClr val="accent2"/>
          </a:solidFill>
          <a:ln cap="flat" cmpd="sng" w="12700">
            <a:solidFill>
              <a:srgbClr val="0072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Arial"/>
                <a:ea typeface="Arial"/>
                <a:cs typeface="Arial"/>
                <a:sym typeface="Arial"/>
              </a:rPr>
              <a:t>國喬興業(45d)</a:t>
            </a:r>
            <a:endParaRPr sz="1800">
              <a:solidFill>
                <a:schemeClr val="lt1"/>
              </a:solidFill>
              <a:latin typeface="Arial"/>
              <a:ea typeface="Arial"/>
              <a:cs typeface="Arial"/>
              <a:sym typeface="Arial"/>
            </a:endParaRPr>
          </a:p>
        </p:txBody>
      </p:sp>
      <p:sp>
        <p:nvSpPr>
          <p:cNvPr id="5638" name="Google Shape;5638;p49"/>
          <p:cNvSpPr/>
          <p:nvPr/>
        </p:nvSpPr>
        <p:spPr>
          <a:xfrm>
            <a:off x="1921388" y="5897321"/>
            <a:ext cx="2525100" cy="393600"/>
          </a:xfrm>
          <a:prstGeom prst="rect">
            <a:avLst/>
          </a:prstGeom>
          <a:solidFill>
            <a:schemeClr val="accent2"/>
          </a:solidFill>
          <a:ln cap="flat" cmpd="sng" w="12700">
            <a:solidFill>
              <a:srgbClr val="0072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Arial"/>
                <a:ea typeface="Arial"/>
                <a:cs typeface="Arial"/>
                <a:sym typeface="Arial"/>
              </a:rPr>
              <a:t>爵士影像(10d)</a:t>
            </a:r>
            <a:endParaRPr sz="1800">
              <a:solidFill>
                <a:schemeClr val="lt1"/>
              </a:solidFill>
              <a:latin typeface="Arial"/>
              <a:ea typeface="Arial"/>
              <a:cs typeface="Arial"/>
              <a:sym typeface="Arial"/>
            </a:endParaRPr>
          </a:p>
        </p:txBody>
      </p:sp>
      <p:sp>
        <p:nvSpPr>
          <p:cNvPr id="5639" name="Google Shape;5639;p49"/>
          <p:cNvSpPr/>
          <p:nvPr/>
        </p:nvSpPr>
        <p:spPr>
          <a:xfrm>
            <a:off x="6368006" y="4501201"/>
            <a:ext cx="2118300" cy="393600"/>
          </a:xfrm>
          <a:prstGeom prst="rect">
            <a:avLst/>
          </a:prstGeom>
          <a:solidFill>
            <a:schemeClr val="accent2"/>
          </a:solidFill>
          <a:ln cap="flat" cmpd="sng" w="12700">
            <a:solidFill>
              <a:srgbClr val="0072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Microsoft JhengHei"/>
                <a:ea typeface="Microsoft JhengHei"/>
                <a:cs typeface="Microsoft JhengHei"/>
                <a:sym typeface="Microsoft JhengHei"/>
              </a:rPr>
              <a:t>鴻霖螺絲五金(14d)</a:t>
            </a:r>
            <a:endParaRPr/>
          </a:p>
        </p:txBody>
      </p:sp>
      <p:sp>
        <p:nvSpPr>
          <p:cNvPr id="5640" name="Google Shape;5640;p49"/>
          <p:cNvSpPr/>
          <p:nvPr/>
        </p:nvSpPr>
        <p:spPr>
          <a:xfrm>
            <a:off x="7299764" y="6226658"/>
            <a:ext cx="1281000" cy="555600"/>
          </a:xfrm>
          <a:prstGeom prst="roundRect">
            <a:avLst>
              <a:gd fmla="val 16667" name="adj"/>
            </a:avLst>
          </a:prstGeom>
          <a:gradFill>
            <a:gsLst>
              <a:gs pos="0">
                <a:srgbClr val="9AF1F7"/>
              </a:gs>
              <a:gs pos="50000">
                <a:srgbClr val="8DE6ED"/>
              </a:gs>
              <a:gs pos="100000">
                <a:srgbClr val="78E8F0"/>
              </a:gs>
            </a:gsLst>
            <a:lin ang="5400012"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名稱</a:t>
            </a:r>
            <a:endParaRPr/>
          </a:p>
        </p:txBody>
      </p:sp>
      <p:sp>
        <p:nvSpPr>
          <p:cNvPr id="5641" name="Google Shape;5641;p49"/>
          <p:cNvSpPr/>
          <p:nvPr/>
        </p:nvSpPr>
        <p:spPr>
          <a:xfrm>
            <a:off x="8711876" y="6388705"/>
            <a:ext cx="2330400" cy="393600"/>
          </a:xfrm>
          <a:prstGeom prst="rect">
            <a:avLst/>
          </a:prstGeom>
          <a:solidFill>
            <a:schemeClr val="accent2"/>
          </a:solidFill>
          <a:ln cap="flat" cmpd="sng" w="12700">
            <a:solidFill>
              <a:srgbClr val="0072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lt1"/>
                </a:solidFill>
                <a:latin typeface="Arial"/>
                <a:ea typeface="Arial"/>
                <a:cs typeface="Arial"/>
                <a:sym typeface="Arial"/>
              </a:rPr>
              <a:t>負責公司(前置時間)</a:t>
            </a:r>
            <a:endParaRPr sz="1800">
              <a:solidFill>
                <a:schemeClr val="lt1"/>
              </a:solidFill>
              <a:latin typeface="Arial"/>
              <a:ea typeface="Arial"/>
              <a:cs typeface="Arial"/>
              <a:sym typeface="Arial"/>
            </a:endParaRPr>
          </a:p>
        </p:txBody>
      </p:sp>
      <p:sp>
        <p:nvSpPr>
          <p:cNvPr id="5642" name="Google Shape;5642;p49"/>
          <p:cNvSpPr/>
          <p:nvPr/>
        </p:nvSpPr>
        <p:spPr>
          <a:xfrm>
            <a:off x="9180883" y="1169434"/>
            <a:ext cx="2118300" cy="555600"/>
          </a:xfrm>
          <a:prstGeom prst="roundRect">
            <a:avLst>
              <a:gd fmla="val 16667" name="adj"/>
            </a:avLst>
          </a:prstGeom>
          <a:solidFill>
            <a:srgbClr val="FFFF00"/>
          </a:solid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階次0</a:t>
            </a:r>
            <a:endParaRPr sz="1800">
              <a:solidFill>
                <a:schemeClr val="dk1"/>
              </a:solidFill>
              <a:latin typeface="Arial"/>
              <a:ea typeface="Arial"/>
              <a:cs typeface="Arial"/>
              <a:sym typeface="Arial"/>
            </a:endParaRPr>
          </a:p>
        </p:txBody>
      </p:sp>
      <p:sp>
        <p:nvSpPr>
          <p:cNvPr id="5643" name="Google Shape;5643;p49"/>
          <p:cNvSpPr/>
          <p:nvPr/>
        </p:nvSpPr>
        <p:spPr>
          <a:xfrm>
            <a:off x="9180884" y="2407129"/>
            <a:ext cx="2118300" cy="555600"/>
          </a:xfrm>
          <a:prstGeom prst="roundRect">
            <a:avLst>
              <a:gd fmla="val 16667" name="adj"/>
            </a:avLst>
          </a:prstGeom>
          <a:solidFill>
            <a:srgbClr val="FFFF00"/>
          </a:solid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階次1</a:t>
            </a:r>
            <a:endParaRPr sz="1800">
              <a:solidFill>
                <a:schemeClr val="dk1"/>
              </a:solidFill>
              <a:latin typeface="Arial"/>
              <a:ea typeface="Arial"/>
              <a:cs typeface="Arial"/>
              <a:sym typeface="Arial"/>
            </a:endParaRPr>
          </a:p>
        </p:txBody>
      </p:sp>
      <p:sp>
        <p:nvSpPr>
          <p:cNvPr id="5644" name="Google Shape;5644;p49"/>
          <p:cNvSpPr/>
          <p:nvPr/>
        </p:nvSpPr>
        <p:spPr>
          <a:xfrm>
            <a:off x="9180883" y="3934041"/>
            <a:ext cx="2118300" cy="555600"/>
          </a:xfrm>
          <a:prstGeom prst="roundRect">
            <a:avLst>
              <a:gd fmla="val 16667" name="adj"/>
            </a:avLst>
          </a:prstGeom>
          <a:solidFill>
            <a:srgbClr val="FFFF00"/>
          </a:solid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階次2</a:t>
            </a:r>
            <a:endParaRPr sz="1800">
              <a:solidFill>
                <a:schemeClr val="dk1"/>
              </a:solidFill>
              <a:latin typeface="Arial"/>
              <a:ea typeface="Arial"/>
              <a:cs typeface="Arial"/>
              <a:sym typeface="Arial"/>
            </a:endParaRPr>
          </a:p>
        </p:txBody>
      </p:sp>
      <p:sp>
        <p:nvSpPr>
          <p:cNvPr id="5645" name="Google Shape;5645;p49"/>
          <p:cNvSpPr/>
          <p:nvPr/>
        </p:nvSpPr>
        <p:spPr>
          <a:xfrm>
            <a:off x="9180885" y="5280005"/>
            <a:ext cx="2118300" cy="555600"/>
          </a:xfrm>
          <a:prstGeom prst="roundRect">
            <a:avLst>
              <a:gd fmla="val 16667" name="adj"/>
            </a:avLst>
          </a:prstGeom>
          <a:solidFill>
            <a:srgbClr val="FFFF00"/>
          </a:solid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1800">
                <a:solidFill>
                  <a:schemeClr val="dk1"/>
                </a:solidFill>
                <a:latin typeface="Arial"/>
                <a:ea typeface="Arial"/>
                <a:cs typeface="Arial"/>
                <a:sym typeface="Arial"/>
              </a:rPr>
              <a:t>階次3</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自定义设计方案">
  <a:themeElements>
    <a:clrScheme name="自定义 6">
      <a:dk1>
        <a:srgbClr val="000000"/>
      </a:dk1>
      <a:lt1>
        <a:srgbClr val="FFFFFF"/>
      </a:lt1>
      <a:dk2>
        <a:srgbClr val="000000"/>
      </a:dk2>
      <a:lt2>
        <a:srgbClr val="FFFFFF"/>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自定义设计方案">
  <a:themeElements>
    <a:clrScheme name="自定义 6">
      <a:dk1>
        <a:srgbClr val="000000"/>
      </a:dk1>
      <a:lt1>
        <a:srgbClr val="FFFFFF"/>
      </a:lt1>
      <a:dk2>
        <a:srgbClr val="000000"/>
      </a:dk2>
      <a:lt2>
        <a:srgbClr val="FFFFFF"/>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主题">
  <a:themeElements>
    <a:clrScheme name="蓝色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